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8" r:id="rId2"/>
    <p:sldId id="557" r:id="rId3"/>
    <p:sldId id="569" r:id="rId4"/>
    <p:sldId id="590" r:id="rId5"/>
    <p:sldId id="571" r:id="rId6"/>
    <p:sldId id="525" r:id="rId7"/>
    <p:sldId id="551" r:id="rId8"/>
    <p:sldId id="572" r:id="rId9"/>
    <p:sldId id="573" r:id="rId10"/>
    <p:sldId id="574" r:id="rId11"/>
    <p:sldId id="575" r:id="rId12"/>
    <p:sldId id="576" r:id="rId13"/>
    <p:sldId id="577" r:id="rId14"/>
    <p:sldId id="578" r:id="rId15"/>
    <p:sldId id="579" r:id="rId16"/>
    <p:sldId id="558" r:id="rId17"/>
    <p:sldId id="559" r:id="rId18"/>
    <p:sldId id="560" r:id="rId19"/>
    <p:sldId id="561" r:id="rId20"/>
    <p:sldId id="570" r:id="rId21"/>
    <p:sldId id="580" r:id="rId22"/>
    <p:sldId id="581" r:id="rId23"/>
    <p:sldId id="582" r:id="rId24"/>
    <p:sldId id="562" r:id="rId25"/>
    <p:sldId id="583" r:id="rId26"/>
    <p:sldId id="564" r:id="rId27"/>
    <p:sldId id="584" r:id="rId28"/>
    <p:sldId id="566" r:id="rId29"/>
    <p:sldId id="585" r:id="rId30"/>
    <p:sldId id="586" r:id="rId31"/>
    <p:sldId id="587" r:id="rId32"/>
    <p:sldId id="588" r:id="rId33"/>
    <p:sldId id="589" r:id="rId34"/>
  </p:sldIdLst>
  <p:sldSz cx="12192000" cy="6858000"/>
  <p:notesSz cx="6858000" cy="9144000"/>
  <p:embeddedFontLst>
    <p:embeddedFont>
      <p:font typeface="KoPubWorld돋움체 Bold" panose="020B0600000101010101" charset="-127"/>
      <p:bold r:id="rId36"/>
    </p:embeddedFont>
    <p:embeddedFont>
      <p:font typeface="KoPubWorld돋움체 Medium" panose="020B0600000101010101" charset="-127"/>
      <p:regular r:id="rId37"/>
    </p:embeddedFont>
    <p:embeddedFont>
      <p:font typeface="나눔스퀘어_ac" panose="020B0600000101010101" pitchFamily="50" charset="-127"/>
      <p:regular r:id="rId38"/>
    </p:embeddedFont>
    <p:embeddedFont>
      <p:font typeface="나눔스퀘어_ac Bold" panose="020B0600000101010101" pitchFamily="50" charset="-127"/>
      <p:bold r:id="rId39"/>
    </p:embeddedFont>
    <p:embeddedFont>
      <p:font typeface="나눔스퀘어_ac ExtraBold" panose="020B0600000101010101" pitchFamily="50" charset="-127"/>
      <p:bold r:id="rId40"/>
    </p:embeddedFont>
    <p:embeddedFont>
      <p:font typeface="나눔스퀘어_ac Light" panose="020B0600000101010101" pitchFamily="50" charset="-127"/>
      <p:regular r:id="rId41"/>
    </p:embeddedFont>
    <p:embeddedFont>
      <p:font typeface="나눔스퀘어OTF_ac Bold" panose="020B0600000101010101" pitchFamily="34" charset="-127"/>
      <p:bold r:id="rId42"/>
    </p:embeddedFont>
    <p:embeddedFont>
      <p:font typeface="나눔스퀘어OTF_ac ExtraBold" panose="020B0600000101010101" pitchFamily="34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FFFF"/>
    <a:srgbClr val="A0D1F9"/>
    <a:srgbClr val="C6D5F0"/>
    <a:srgbClr val="4472C4"/>
    <a:srgbClr val="0000FF"/>
    <a:srgbClr val="70AD47"/>
    <a:srgbClr val="595959"/>
    <a:srgbClr val="8DC68D"/>
    <a:srgbClr val="213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0740D-B625-4FA7-982A-C5127498F965}" v="96" dt="2023-07-11T16:49:43.279"/>
    <p1510:client id="{D96C7863-80E2-4D8D-BC88-4ACE8D595F35}" v="42" dt="2023-07-11T05:24:21.690"/>
    <p1510:client id="{F1782AAC-DDB2-4BD3-9B9B-6D5E6915CC97}" v="1" dt="2023-07-11T14:43:26.660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수빈" userId="24d696ccc9c2686c" providerId="LiveId" clId="{B920740D-B625-4FA7-982A-C5127498F965}"/>
    <pc:docChg chg="undo custSel addSld modSld">
      <pc:chgData name="김 수빈" userId="24d696ccc9c2686c" providerId="LiveId" clId="{B920740D-B625-4FA7-982A-C5127498F965}" dt="2023-07-11T16:49:47.279" v="1380" actId="478"/>
      <pc:docMkLst>
        <pc:docMk/>
      </pc:docMkLst>
      <pc:sldChg chg="modSp mod">
        <pc:chgData name="김 수빈" userId="24d696ccc9c2686c" providerId="LiveId" clId="{B920740D-B625-4FA7-982A-C5127498F965}" dt="2023-07-11T15:55:45.829" v="48" actId="20577"/>
        <pc:sldMkLst>
          <pc:docMk/>
          <pc:sldMk cId="534891771" sldId="569"/>
        </pc:sldMkLst>
        <pc:graphicFrameChg chg="modGraphic">
          <ac:chgData name="김 수빈" userId="24d696ccc9c2686c" providerId="LiveId" clId="{B920740D-B625-4FA7-982A-C5127498F965}" dt="2023-07-11T15:55:45.829" v="48" actId="20577"/>
          <ac:graphicFrameMkLst>
            <pc:docMk/>
            <pc:sldMk cId="534891771" sldId="569"/>
            <ac:graphicFrameMk id="9" creationId="{4F14ACC0-7103-CE94-C4D3-A952C66F1CD0}"/>
          </ac:graphicFrameMkLst>
        </pc:graphicFrameChg>
      </pc:sldChg>
      <pc:sldChg chg="addSp delSp modSp new mod">
        <pc:chgData name="김 수빈" userId="24d696ccc9c2686c" providerId="LiveId" clId="{B920740D-B625-4FA7-982A-C5127498F965}" dt="2023-07-11T16:49:47.279" v="1380" actId="478"/>
        <pc:sldMkLst>
          <pc:docMk/>
          <pc:sldMk cId="2264604279" sldId="590"/>
        </pc:sldMkLst>
        <pc:spChg chg="del">
          <ac:chgData name="김 수빈" userId="24d696ccc9c2686c" providerId="LiveId" clId="{B920740D-B625-4FA7-982A-C5127498F965}" dt="2023-07-11T15:58:27.844" v="50" actId="478"/>
          <ac:spMkLst>
            <pc:docMk/>
            <pc:sldMk cId="2264604279" sldId="590"/>
            <ac:spMk id="2" creationId="{2B5E2753-A469-AE25-E26C-66F314CDEFD6}"/>
          </ac:spMkLst>
        </pc:spChg>
        <pc:spChg chg="add mod">
          <ac:chgData name="김 수빈" userId="24d696ccc9c2686c" providerId="LiveId" clId="{B920740D-B625-4FA7-982A-C5127498F965}" dt="2023-07-11T16:41:35.083" v="1326" actId="1076"/>
          <ac:spMkLst>
            <pc:docMk/>
            <pc:sldMk cId="2264604279" sldId="590"/>
            <ac:spMk id="2" creationId="{8B1ACA0D-B9F9-FC9F-4AD5-01A5C75F1FDC}"/>
          </ac:spMkLst>
        </pc:spChg>
        <pc:spChg chg="del">
          <ac:chgData name="김 수빈" userId="24d696ccc9c2686c" providerId="LiveId" clId="{B920740D-B625-4FA7-982A-C5127498F965}" dt="2023-07-11T15:58:27.844" v="50" actId="478"/>
          <ac:spMkLst>
            <pc:docMk/>
            <pc:sldMk cId="2264604279" sldId="590"/>
            <ac:spMk id="3" creationId="{55289F93-DC29-C82F-3851-1496FE2FCECC}"/>
          </ac:spMkLst>
        </pc:spChg>
        <pc:spChg chg="add del mod ord">
          <ac:chgData name="김 수빈" userId="24d696ccc9c2686c" providerId="LiveId" clId="{B920740D-B625-4FA7-982A-C5127498F965}" dt="2023-07-11T16:29:27.217" v="918" actId="478"/>
          <ac:spMkLst>
            <pc:docMk/>
            <pc:sldMk cId="2264604279" sldId="590"/>
            <ac:spMk id="3" creationId="{E689999C-C226-96E7-620C-00767173A215}"/>
          </ac:spMkLst>
        </pc:spChg>
        <pc:spChg chg="add mod">
          <ac:chgData name="김 수빈" userId="24d696ccc9c2686c" providerId="LiveId" clId="{B920740D-B625-4FA7-982A-C5127498F965}" dt="2023-07-11T16:01:12.350" v="185" actId="20577"/>
          <ac:spMkLst>
            <pc:docMk/>
            <pc:sldMk cId="2264604279" sldId="590"/>
            <ac:spMk id="5" creationId="{01E4C21B-8311-8759-ECF7-DFBF5064B1CF}"/>
          </ac:spMkLst>
        </pc:spChg>
        <pc:spChg chg="add mod">
          <ac:chgData name="김 수빈" userId="24d696ccc9c2686c" providerId="LiveId" clId="{B920740D-B625-4FA7-982A-C5127498F965}" dt="2023-07-11T16:41:25.020" v="1324" actId="1076"/>
          <ac:spMkLst>
            <pc:docMk/>
            <pc:sldMk cId="2264604279" sldId="590"/>
            <ac:spMk id="8" creationId="{9560C93A-ED37-E440-AC91-B14CB6B96C6B}"/>
          </ac:spMkLst>
        </pc:spChg>
        <pc:spChg chg="add mod">
          <ac:chgData name="김 수빈" userId="24d696ccc9c2686c" providerId="LiveId" clId="{B920740D-B625-4FA7-982A-C5127498F965}" dt="2023-07-11T16:40:56.247" v="1321" actId="1036"/>
          <ac:spMkLst>
            <pc:docMk/>
            <pc:sldMk cId="2264604279" sldId="590"/>
            <ac:spMk id="9" creationId="{EB0F55BE-0AA7-02EC-48D0-91AB03D42F96}"/>
          </ac:spMkLst>
        </pc:spChg>
        <pc:spChg chg="add del mod">
          <ac:chgData name="김 수빈" userId="24d696ccc9c2686c" providerId="LiveId" clId="{B920740D-B625-4FA7-982A-C5127498F965}" dt="2023-07-11T16:29:27.217" v="918" actId="478"/>
          <ac:spMkLst>
            <pc:docMk/>
            <pc:sldMk cId="2264604279" sldId="590"/>
            <ac:spMk id="10" creationId="{07411AB9-8C1D-5C3B-B3BB-18FBCFD420D3}"/>
          </ac:spMkLst>
        </pc:spChg>
        <pc:spChg chg="add mod ord">
          <ac:chgData name="김 수빈" userId="24d696ccc9c2686c" providerId="LiveId" clId="{B920740D-B625-4FA7-982A-C5127498F965}" dt="2023-07-11T16:47:59.152" v="1375" actId="207"/>
          <ac:spMkLst>
            <pc:docMk/>
            <pc:sldMk cId="2264604279" sldId="590"/>
            <ac:spMk id="11" creationId="{7E861171-43F6-BC28-3356-964841DBF30C}"/>
          </ac:spMkLst>
        </pc:spChg>
        <pc:spChg chg="add mod ord">
          <ac:chgData name="김 수빈" userId="24d696ccc9c2686c" providerId="LiveId" clId="{B920740D-B625-4FA7-982A-C5127498F965}" dt="2023-07-11T16:44:02.879" v="1360" actId="20577"/>
          <ac:spMkLst>
            <pc:docMk/>
            <pc:sldMk cId="2264604279" sldId="590"/>
            <ac:spMk id="12" creationId="{475EF54C-9CB0-4E1D-035B-933111705FD7}"/>
          </ac:spMkLst>
        </pc:spChg>
        <pc:spChg chg="add del mod">
          <ac:chgData name="김 수빈" userId="24d696ccc9c2686c" providerId="LiveId" clId="{B920740D-B625-4FA7-982A-C5127498F965}" dt="2023-07-11T16:35:36.052" v="1212" actId="478"/>
          <ac:spMkLst>
            <pc:docMk/>
            <pc:sldMk cId="2264604279" sldId="590"/>
            <ac:spMk id="13" creationId="{73A7F70C-58E9-9DCA-8A7A-6ECF06698D28}"/>
          </ac:spMkLst>
        </pc:spChg>
        <pc:spChg chg="add mod">
          <ac:chgData name="김 수빈" userId="24d696ccc9c2686c" providerId="LiveId" clId="{B920740D-B625-4FA7-982A-C5127498F965}" dt="2023-07-11T16:43:52.102" v="1354" actId="20577"/>
          <ac:spMkLst>
            <pc:docMk/>
            <pc:sldMk cId="2264604279" sldId="590"/>
            <ac:spMk id="14" creationId="{0A3F0CED-528E-D294-74DD-213A9D8FA372}"/>
          </ac:spMkLst>
        </pc:spChg>
        <pc:picChg chg="add mod">
          <ac:chgData name="김 수빈" userId="24d696ccc9c2686c" providerId="LiveId" clId="{B920740D-B625-4FA7-982A-C5127498F965}" dt="2023-07-11T16:41:30.943" v="1325" actId="1076"/>
          <ac:picMkLst>
            <pc:docMk/>
            <pc:sldMk cId="2264604279" sldId="590"/>
            <ac:picMk id="6" creationId="{AD925F3B-325A-555F-A1A8-00CF2DAD9877}"/>
          </ac:picMkLst>
        </pc:picChg>
        <pc:picChg chg="add mod">
          <ac:chgData name="김 수빈" userId="24d696ccc9c2686c" providerId="LiveId" clId="{B920740D-B625-4FA7-982A-C5127498F965}" dt="2023-07-11T16:41:21.228" v="1323" actId="1076"/>
          <ac:picMkLst>
            <pc:docMk/>
            <pc:sldMk cId="2264604279" sldId="590"/>
            <ac:picMk id="7" creationId="{5455E2AC-6F1B-4E05-8D42-BF710E7912CD}"/>
          </ac:picMkLst>
        </pc:picChg>
        <pc:picChg chg="add del mod">
          <ac:chgData name="김 수빈" userId="24d696ccc9c2686c" providerId="LiveId" clId="{B920740D-B625-4FA7-982A-C5127498F965}" dt="2023-07-11T16:49:40.084" v="1378" actId="478"/>
          <ac:picMkLst>
            <pc:docMk/>
            <pc:sldMk cId="2264604279" sldId="590"/>
            <ac:picMk id="1026" creationId="{4AC4E9B0-A3C9-8A45-6620-14C8E6B70212}"/>
          </ac:picMkLst>
        </pc:picChg>
        <pc:picChg chg="add mod">
          <ac:chgData name="김 수빈" userId="24d696ccc9c2686c" providerId="LiveId" clId="{B920740D-B625-4FA7-982A-C5127498F965}" dt="2023-07-11T16:49:43.279" v="1379" actId="166"/>
          <ac:picMkLst>
            <pc:docMk/>
            <pc:sldMk cId="2264604279" sldId="590"/>
            <ac:picMk id="1028" creationId="{AAAEE419-6F84-EF94-858A-0A4897D2A949}"/>
          </ac:picMkLst>
        </pc:picChg>
        <pc:cxnChg chg="add mod">
          <ac:chgData name="김 수빈" userId="24d696ccc9c2686c" providerId="LiveId" clId="{B920740D-B625-4FA7-982A-C5127498F965}" dt="2023-07-11T15:58:32.608" v="51"/>
          <ac:cxnSpMkLst>
            <pc:docMk/>
            <pc:sldMk cId="2264604279" sldId="590"/>
            <ac:cxnSpMk id="4" creationId="{D4258ED8-3AE1-9680-C36A-C1F3B46F7828}"/>
          </ac:cxnSpMkLst>
        </pc:cxnChg>
        <pc:cxnChg chg="add del mod">
          <ac:chgData name="김 수빈" userId="24d696ccc9c2686c" providerId="LiveId" clId="{B920740D-B625-4FA7-982A-C5127498F965}" dt="2023-07-11T16:49:47.279" v="1380" actId="478"/>
          <ac:cxnSpMkLst>
            <pc:docMk/>
            <pc:sldMk cId="2264604279" sldId="590"/>
            <ac:cxnSpMk id="16" creationId="{43235CC2-6E45-0B91-5CE9-99B1E16FBC07}"/>
          </ac:cxnSpMkLst>
        </pc:cxnChg>
        <pc:cxnChg chg="add del mod">
          <ac:chgData name="김 수빈" userId="24d696ccc9c2686c" providerId="LiveId" clId="{B920740D-B625-4FA7-982A-C5127498F965}" dt="2023-07-11T16:39:21.335" v="1296" actId="478"/>
          <ac:cxnSpMkLst>
            <pc:docMk/>
            <pc:sldMk cId="2264604279" sldId="590"/>
            <ac:cxnSpMk id="19" creationId="{7E42F413-147C-7BA7-ACCB-E4C67A4F4658}"/>
          </ac:cxnSpMkLst>
        </pc:cxnChg>
      </pc:sldChg>
    </pc:docChg>
  </pc:docChgLst>
  <pc:docChgLst>
    <pc:chgData name="남 도형" userId="d318cc25ec9154f0" providerId="LiveId" clId="{7B1106D8-FF22-4CAF-AFDE-E0A9D8435990}"/>
    <pc:docChg chg="modSld">
      <pc:chgData name="남 도형" userId="d318cc25ec9154f0" providerId="LiveId" clId="{7B1106D8-FF22-4CAF-AFDE-E0A9D8435990}" dt="2023-07-11T16:55:08.714" v="2" actId="2711"/>
      <pc:docMkLst>
        <pc:docMk/>
      </pc:docMkLst>
      <pc:sldChg chg="modSp mod">
        <pc:chgData name="남 도형" userId="d318cc25ec9154f0" providerId="LiveId" clId="{7B1106D8-FF22-4CAF-AFDE-E0A9D8435990}" dt="2023-07-11T16:55:08.714" v="2" actId="2711"/>
        <pc:sldMkLst>
          <pc:docMk/>
          <pc:sldMk cId="2264604279" sldId="590"/>
        </pc:sldMkLst>
        <pc:spChg chg="mod">
          <ac:chgData name="남 도형" userId="d318cc25ec9154f0" providerId="LiveId" clId="{7B1106D8-FF22-4CAF-AFDE-E0A9D8435990}" dt="2023-07-11T16:55:08.714" v="2" actId="2711"/>
          <ac:spMkLst>
            <pc:docMk/>
            <pc:sldMk cId="2264604279" sldId="590"/>
            <ac:spMk id="5" creationId="{01E4C21B-8311-8759-ECF7-DFBF5064B1CF}"/>
          </ac:spMkLst>
        </pc:spChg>
        <pc:spChg chg="mod">
          <ac:chgData name="남 도형" userId="d318cc25ec9154f0" providerId="LiveId" clId="{7B1106D8-FF22-4CAF-AFDE-E0A9D8435990}" dt="2023-07-11T16:54:42.710" v="1" actId="20577"/>
          <ac:spMkLst>
            <pc:docMk/>
            <pc:sldMk cId="2264604279" sldId="590"/>
            <ac:spMk id="8" creationId="{9560C93A-ED37-E440-AC91-B14CB6B96C6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0E2A5-E1ED-4101-AF27-59D2E4123625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CAD8F-6F2D-4182-816C-F045F60AA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92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저희가 다루고자 하는 데이터의 특징을 일반적인 이해와 탐색적 분석의 관점에서 설명 드리고자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38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나서 매우 중요한 </a:t>
            </a:r>
            <a:r>
              <a:rPr lang="en-US" altLang="ko-KR" dirty="0"/>
              <a:t>scaling</a:t>
            </a:r>
            <a:r>
              <a:rPr lang="ko-KR" altLang="en-US" dirty="0"/>
              <a:t>이 있습니다</a:t>
            </a:r>
            <a:r>
              <a:rPr lang="en-US" altLang="ko-KR" dirty="0"/>
              <a:t>. </a:t>
            </a:r>
            <a:r>
              <a:rPr lang="ko-KR" altLang="en-US" dirty="0"/>
              <a:t>즉 변수간 단위 보정입니다</a:t>
            </a:r>
            <a:r>
              <a:rPr lang="en-US" altLang="ko-KR" dirty="0"/>
              <a:t>. 1-1000</a:t>
            </a:r>
            <a:r>
              <a:rPr lang="ko-KR" altLang="en-US" dirty="0"/>
              <a:t>중에서 </a:t>
            </a:r>
            <a:r>
              <a:rPr lang="en-US" altLang="ko-KR" dirty="0"/>
              <a:t>1 </a:t>
            </a:r>
            <a:r>
              <a:rPr lang="ko-KR" altLang="en-US" dirty="0"/>
              <a:t>차이와 </a:t>
            </a:r>
            <a:r>
              <a:rPr lang="en-US" altLang="ko-KR" dirty="0"/>
              <a:t>1-10</a:t>
            </a:r>
            <a:r>
              <a:rPr lang="ko-KR" altLang="en-US" dirty="0"/>
              <a:t>중에서 </a:t>
            </a:r>
            <a:r>
              <a:rPr lang="en-US" altLang="ko-KR" dirty="0"/>
              <a:t>1 </a:t>
            </a:r>
            <a:r>
              <a:rPr lang="ko-KR" altLang="en-US" dirty="0"/>
              <a:t>차이는 굉장히 다르게 작용하므로 </a:t>
            </a:r>
            <a:r>
              <a:rPr lang="en-US" altLang="ko-KR" dirty="0"/>
              <a:t>distance(</a:t>
            </a:r>
            <a:r>
              <a:rPr lang="ko-KR" altLang="en-US" dirty="0"/>
              <a:t>거리</a:t>
            </a:r>
            <a:r>
              <a:rPr lang="en-US" altLang="ko-KR" dirty="0"/>
              <a:t>) </a:t>
            </a:r>
            <a:r>
              <a:rPr lang="ko-KR" altLang="en-US" dirty="0"/>
              <a:t>기반의 알고리즘을 </a:t>
            </a:r>
            <a:r>
              <a:rPr lang="ko-KR" altLang="en-US" dirty="0" err="1"/>
              <a:t>사용할때</a:t>
            </a:r>
            <a:r>
              <a:rPr lang="ko-KR" altLang="en-US" dirty="0"/>
              <a:t> 무조건적으로 </a:t>
            </a:r>
            <a:r>
              <a:rPr lang="en-US" altLang="ko-KR" dirty="0"/>
              <a:t>scaling</a:t>
            </a:r>
            <a:r>
              <a:rPr lang="ko-KR" altLang="en-US" dirty="0"/>
              <a:t>을 </a:t>
            </a:r>
            <a:r>
              <a:rPr lang="ko-KR" altLang="en-US" dirty="0" err="1"/>
              <a:t>진행해야합니다</a:t>
            </a:r>
            <a:r>
              <a:rPr lang="en-US" altLang="ko-KR" dirty="0"/>
              <a:t>. </a:t>
            </a:r>
            <a:r>
              <a:rPr lang="ko-KR" altLang="en-US" dirty="0"/>
              <a:t>우리의 데이터로 거리 기반의 모델을 사용할 것이므로 우리는 </a:t>
            </a:r>
            <a:r>
              <a:rPr lang="en-US" altLang="ko-KR" dirty="0"/>
              <a:t>scaling</a:t>
            </a:r>
            <a:r>
              <a:rPr lang="ko-KR" altLang="en-US" dirty="0"/>
              <a:t>을 진행했습니다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scaling</a:t>
            </a:r>
            <a:r>
              <a:rPr lang="ko-KR" altLang="en-US" dirty="0"/>
              <a:t>을 하는 방법으로 크게 </a:t>
            </a:r>
            <a:r>
              <a:rPr lang="ko-KR" altLang="en-US" dirty="0" err="1"/>
              <a:t>두가지가있습니다</a:t>
            </a:r>
            <a:r>
              <a:rPr lang="en-US" altLang="ko-KR" dirty="0"/>
              <a:t>. standard scaling </a:t>
            </a:r>
            <a:r>
              <a:rPr lang="ko-KR" altLang="en-US" dirty="0"/>
              <a:t>과 </a:t>
            </a:r>
            <a:r>
              <a:rPr lang="en-US" altLang="ko-KR" dirty="0" err="1"/>
              <a:t>minmaxs</a:t>
            </a:r>
            <a:r>
              <a:rPr lang="en-US" altLang="ko-KR" dirty="0"/>
              <a:t> scaling</a:t>
            </a:r>
            <a:r>
              <a:rPr lang="ko-KR" altLang="en-US" dirty="0"/>
              <a:t>이 있습니다</a:t>
            </a:r>
            <a:r>
              <a:rPr lang="en-US" altLang="ko-KR" dirty="0"/>
              <a:t>. standard scaling</a:t>
            </a:r>
            <a:r>
              <a:rPr lang="ko-KR" altLang="en-US" dirty="0"/>
              <a:t>은 각 </a:t>
            </a:r>
            <a:r>
              <a:rPr lang="en-US" altLang="ko-KR" dirty="0"/>
              <a:t>feature </a:t>
            </a:r>
            <a:r>
              <a:rPr lang="ko-KR" altLang="en-US" dirty="0"/>
              <a:t>의 평균을 </a:t>
            </a:r>
            <a:r>
              <a:rPr lang="en-US" altLang="ko-KR" dirty="0"/>
              <a:t>0,</a:t>
            </a:r>
            <a:r>
              <a:rPr lang="ko-KR" altLang="en-US" dirty="0"/>
              <a:t>분산을 </a:t>
            </a:r>
            <a:r>
              <a:rPr lang="en-US" altLang="ko-KR" dirty="0"/>
              <a:t>1</a:t>
            </a:r>
            <a:r>
              <a:rPr lang="ko-KR" altLang="en-US" dirty="0"/>
              <a:t>로 변경하는 것이고</a:t>
            </a:r>
            <a:r>
              <a:rPr lang="en-US" altLang="ko-KR" dirty="0"/>
              <a:t>,</a:t>
            </a:r>
            <a:r>
              <a:rPr lang="ko-KR" altLang="en-US" dirty="0"/>
              <a:t>특성들이 같은 스케일을 가지게 되는 것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minmax </a:t>
            </a:r>
            <a:r>
              <a:rPr lang="en-US" altLang="ko-KR" dirty="0" err="1"/>
              <a:t>scaliing</a:t>
            </a:r>
            <a:r>
              <a:rPr lang="ko-KR" altLang="en-US" dirty="0"/>
              <a:t>은 </a:t>
            </a:r>
            <a:r>
              <a:rPr lang="en-US" altLang="ko-KR" dirty="0"/>
              <a:t>feature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과</a:t>
            </a:r>
            <a:r>
              <a:rPr lang="en-US" altLang="ko-KR" dirty="0"/>
              <a:t>1</a:t>
            </a:r>
            <a:r>
              <a:rPr lang="ko-KR" altLang="en-US" dirty="0"/>
              <a:t>사이에 위치하게 만드는 것입니다</a:t>
            </a:r>
            <a:r>
              <a:rPr lang="en-US" altLang="ko-KR" dirty="0"/>
              <a:t>.  </a:t>
            </a:r>
            <a:r>
              <a:rPr lang="ko-KR" altLang="en-US" dirty="0"/>
              <a:t>데이터 분포형태와 이상치의 유무에 따라 사용하는 </a:t>
            </a:r>
            <a:r>
              <a:rPr lang="en-US" altLang="ko-KR" dirty="0"/>
              <a:t>scaling </a:t>
            </a:r>
            <a:r>
              <a:rPr lang="ko-KR" altLang="en-US" dirty="0"/>
              <a:t>방법이 다른데 우리의 데이터는 앞에서 확인했듯이 대부분의 변수가 분산이 적은 값을 나타납니다</a:t>
            </a:r>
            <a:r>
              <a:rPr lang="en-US" altLang="ko-KR" dirty="0"/>
              <a:t>. </a:t>
            </a:r>
            <a:r>
              <a:rPr lang="ko-KR" altLang="en-US" dirty="0"/>
              <a:t>정규분포에 가까운 모습을 보이고 있으므로 우리 데이터에는 </a:t>
            </a:r>
            <a:r>
              <a:rPr lang="en-US" altLang="ko-KR" dirty="0"/>
              <a:t>standard scaling</a:t>
            </a:r>
            <a:r>
              <a:rPr lang="ko-KR" altLang="en-US" dirty="0"/>
              <a:t>을 적용시켰습니다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54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또 중요한 데이터를 분리하는 작업을 진행하겠습니다</a:t>
            </a:r>
            <a:r>
              <a:rPr lang="en-US" altLang="ko-KR" dirty="0"/>
              <a:t>. training data</a:t>
            </a:r>
            <a:r>
              <a:rPr lang="ko-KR" altLang="en-US" dirty="0"/>
              <a:t>는 모델의 학습을 위한 데이터이고 </a:t>
            </a:r>
            <a:r>
              <a:rPr lang="en-US" altLang="ko-KR" dirty="0"/>
              <a:t>, testing data</a:t>
            </a:r>
            <a:r>
              <a:rPr lang="ko-KR" altLang="en-US" dirty="0"/>
              <a:t>는 예측을 위한 데이터입니다</a:t>
            </a:r>
            <a:r>
              <a:rPr lang="en-US" altLang="ko-KR" dirty="0"/>
              <a:t>. </a:t>
            </a:r>
            <a:r>
              <a:rPr lang="ko-KR" altLang="en-US" dirty="0"/>
              <a:t>그 사이에 </a:t>
            </a:r>
            <a:r>
              <a:rPr lang="en-US" altLang="ko-KR" dirty="0"/>
              <a:t>validation data</a:t>
            </a:r>
            <a:r>
              <a:rPr lang="ko-KR" altLang="en-US" dirty="0"/>
              <a:t>는 학습 후 검증을 위한 데이터인데 이 과정이 없으면 모델의 과적합인 </a:t>
            </a:r>
            <a:r>
              <a:rPr lang="en-US" altLang="ko-KR" dirty="0"/>
              <a:t>overfitting</a:t>
            </a:r>
            <a:r>
              <a:rPr lang="ko-KR" altLang="en-US" dirty="0"/>
              <a:t>이나 모델이 너무 일반적으로 만들어져서 </a:t>
            </a:r>
            <a:r>
              <a:rPr lang="en-US" altLang="ko-KR" dirty="0"/>
              <a:t>underfitting</a:t>
            </a:r>
            <a:r>
              <a:rPr lang="ko-KR" altLang="en-US" dirty="0"/>
              <a:t>이 일어날 수 있습니다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training data </a:t>
            </a:r>
            <a:r>
              <a:rPr lang="ko-KR" altLang="en-US" dirty="0"/>
              <a:t>와 </a:t>
            </a:r>
            <a:r>
              <a:rPr lang="en-US" altLang="ko-KR" dirty="0"/>
              <a:t>testing data , validation data</a:t>
            </a:r>
            <a:r>
              <a:rPr lang="ko-KR" altLang="en-US" dirty="0"/>
              <a:t>를 적절하게 나누어서 모델링을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ko-KR" altLang="en-US" dirty="0"/>
              <a:t>따라서 우리의 데이터에서 통상적으로 진행하는 </a:t>
            </a:r>
            <a:r>
              <a:rPr lang="en-US" altLang="ko-KR" dirty="0"/>
              <a:t>train data : 70%, test data , validation data: 15%</a:t>
            </a:r>
            <a:r>
              <a:rPr lang="ko-KR" altLang="en-US" dirty="0"/>
              <a:t>로 분류했습니다</a:t>
            </a:r>
            <a:r>
              <a:rPr lang="en-US" altLang="ko-KR" dirty="0"/>
              <a:t>. </a:t>
            </a:r>
            <a:r>
              <a:rPr lang="ko-KR" altLang="en-US" dirty="0"/>
              <a:t>아래 그림처럼 </a:t>
            </a:r>
            <a:r>
              <a:rPr lang="en-US" altLang="ko-KR" dirty="0"/>
              <a:t>testing data</a:t>
            </a:r>
            <a:r>
              <a:rPr lang="ko-KR" altLang="en-US" dirty="0"/>
              <a:t>는 한번 </a:t>
            </a:r>
            <a:r>
              <a:rPr lang="ko-KR" altLang="en-US" dirty="0" err="1"/>
              <a:t>실행할수있지만</a:t>
            </a:r>
            <a:r>
              <a:rPr lang="ko-KR" altLang="en-US" dirty="0"/>
              <a:t> </a:t>
            </a:r>
            <a:r>
              <a:rPr lang="en-US" altLang="ko-KR" dirty="0"/>
              <a:t>validation data</a:t>
            </a:r>
            <a:r>
              <a:rPr lang="ko-KR" altLang="en-US" dirty="0"/>
              <a:t>는 </a:t>
            </a:r>
            <a:r>
              <a:rPr lang="ko-KR" altLang="en-US" dirty="0" err="1"/>
              <a:t>여러번</a:t>
            </a:r>
            <a:r>
              <a:rPr lang="ko-KR" altLang="en-US" dirty="0"/>
              <a:t> 사용할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13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우리의 데이터는 제조 공정에서의 정상과 불량을 구분하는 데이터로써 범주형 데이터입니다</a:t>
            </a:r>
            <a:r>
              <a:rPr lang="en-US" altLang="ko-KR" dirty="0"/>
              <a:t>. </a:t>
            </a:r>
            <a:r>
              <a:rPr lang="ko-KR" altLang="en-US" dirty="0"/>
              <a:t>우리가 원하는 것은 제품이 정상인지 불량인지를 따지는 것 입니다</a:t>
            </a:r>
            <a:r>
              <a:rPr lang="en-US" altLang="ko-KR" dirty="0"/>
              <a:t>. </a:t>
            </a:r>
            <a:r>
              <a:rPr lang="ko-KR" altLang="en-US" dirty="0"/>
              <a:t>따라서 우리의 데이터에 맞게 </a:t>
            </a:r>
            <a:r>
              <a:rPr lang="en-US" altLang="ko-KR" dirty="0"/>
              <a:t>classification </a:t>
            </a:r>
            <a:r>
              <a:rPr lang="ko-KR" altLang="en-US" dirty="0"/>
              <a:t>즉 </a:t>
            </a:r>
            <a:r>
              <a:rPr lang="en-US" altLang="ko-KR" dirty="0"/>
              <a:t>,</a:t>
            </a:r>
            <a:r>
              <a:rPr lang="ko-KR" altLang="en-US" dirty="0"/>
              <a:t>분류</a:t>
            </a:r>
            <a:r>
              <a:rPr lang="en-US" altLang="ko-KR" dirty="0"/>
              <a:t> </a:t>
            </a:r>
            <a:r>
              <a:rPr lang="ko-KR" altLang="en-US" dirty="0"/>
              <a:t>에 대한 모델을 </a:t>
            </a:r>
            <a:r>
              <a:rPr lang="ko-KR" altLang="en-US" dirty="0" err="1"/>
              <a:t>찾아야합니다</a:t>
            </a:r>
            <a:r>
              <a:rPr lang="en-US" altLang="ko-KR" dirty="0"/>
              <a:t>. </a:t>
            </a:r>
            <a:r>
              <a:rPr lang="ko-KR" altLang="en-US" dirty="0"/>
              <a:t>그 중 우리는 </a:t>
            </a:r>
            <a:r>
              <a:rPr lang="en-US" altLang="ko-KR" dirty="0"/>
              <a:t>logistic regression  </a:t>
            </a:r>
            <a:r>
              <a:rPr lang="ko-KR" altLang="en-US" dirty="0"/>
              <a:t>과 </a:t>
            </a:r>
            <a:r>
              <a:rPr lang="en-US" altLang="ko-KR" dirty="0"/>
              <a:t>decision tree </a:t>
            </a:r>
            <a:r>
              <a:rPr lang="ko-KR" altLang="en-US" dirty="0"/>
              <a:t>에 대해서 알아보고 분석했습니다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7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logistic regression </a:t>
            </a:r>
            <a:r>
              <a:rPr lang="ko-KR" altLang="en-US" dirty="0"/>
              <a:t>에 대해서 알아보겠습니다</a:t>
            </a:r>
            <a:r>
              <a:rPr lang="en-US" altLang="ko-KR" dirty="0"/>
              <a:t>. </a:t>
            </a:r>
            <a:r>
              <a:rPr lang="ko-KR" altLang="en-US" dirty="0"/>
              <a:t>로지스틱 회귀분석은 선형회귀 분석에서 나왔다고 볼 수 있습니다</a:t>
            </a:r>
            <a:r>
              <a:rPr lang="en-US" altLang="ko-KR" dirty="0"/>
              <a:t>. </a:t>
            </a:r>
            <a:r>
              <a:rPr lang="ko-KR" altLang="en-US" dirty="0"/>
              <a:t>선형 회귀는 종속변수와 독립변수의 선형 관계를 가정하고 </a:t>
            </a:r>
            <a:r>
              <a:rPr lang="en-US" altLang="ko-KR" dirty="0"/>
              <a:t>, </a:t>
            </a:r>
            <a:r>
              <a:rPr lang="ko-KR" altLang="en-US" dirty="0"/>
              <a:t>둘의 연관성을 잘 나타낼 수 있는 계수를 찾아내는 방식으로 모델의 학습을 진행하는 것입니다</a:t>
            </a:r>
            <a:r>
              <a:rPr lang="en-US" altLang="ko-KR" dirty="0"/>
              <a:t>. </a:t>
            </a:r>
            <a:r>
              <a:rPr lang="ko-KR" altLang="en-US" dirty="0"/>
              <a:t>즉 종속 변수가 연속형 변수일 경우에 적합한 분석입니다</a:t>
            </a:r>
            <a:r>
              <a:rPr lang="en-US" altLang="ko-KR" dirty="0"/>
              <a:t>. </a:t>
            </a:r>
            <a:r>
              <a:rPr lang="ko-KR" altLang="en-US" dirty="0"/>
              <a:t>하지만 로지스틱 회귀분석은 종속변수가 범주형 변수일 때 사용하는 분석입니다</a:t>
            </a:r>
            <a:r>
              <a:rPr lang="en-US" altLang="ko-KR" dirty="0"/>
              <a:t>. </a:t>
            </a:r>
            <a:r>
              <a:rPr lang="ko-KR" altLang="en-US" dirty="0"/>
              <a:t>또한 입력 데이터가 </a:t>
            </a:r>
            <a:r>
              <a:rPr lang="ko-KR" altLang="en-US" dirty="0" err="1"/>
              <a:t>주어졌을때</a:t>
            </a:r>
            <a:r>
              <a:rPr lang="ko-KR" altLang="en-US" dirty="0"/>
              <a:t> 해당 데이터의 결과가 특정 분류로 나뉘기 때문에 일종의 분류 기법으로 볼 수 있는 것 입니다</a:t>
            </a:r>
            <a:r>
              <a:rPr lang="en-US" altLang="ko-KR" dirty="0"/>
              <a:t>. </a:t>
            </a:r>
            <a:r>
              <a:rPr lang="ko-KR" altLang="en-US" dirty="0"/>
              <a:t>우리의 데이터는 정상과 불량으로 나뉘는 분류 기법을 사용해야 하므로 로지스틱 회귀분석을 사용했습니다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65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</a:t>
            </a:r>
            <a:r>
              <a:rPr lang="en-US" altLang="ko-KR" dirty="0"/>
              <a:t>decision tree </a:t>
            </a:r>
            <a:r>
              <a:rPr lang="ko-KR" altLang="en-US" dirty="0"/>
              <a:t>모델을 사용했습니다</a:t>
            </a:r>
            <a:r>
              <a:rPr lang="en-US" altLang="ko-KR" dirty="0"/>
              <a:t>. Decision Tree</a:t>
            </a:r>
            <a:r>
              <a:rPr lang="ko-KR" altLang="en-US" dirty="0"/>
              <a:t>는 의사결정 나무라는 뜻입니다</a:t>
            </a:r>
            <a:r>
              <a:rPr lang="en-US" altLang="ko-KR" dirty="0"/>
              <a:t>. </a:t>
            </a:r>
            <a:r>
              <a:rPr lang="ko-KR" altLang="en-US" dirty="0"/>
              <a:t>컴퓨터 알고리즘에서 즐겨 사용하는 트리</a:t>
            </a:r>
            <a:r>
              <a:rPr lang="en-US" altLang="ko-KR" dirty="0"/>
              <a:t>(tree) </a:t>
            </a:r>
            <a:r>
              <a:rPr lang="ko-KR" altLang="en-US" dirty="0"/>
              <a:t>구조를 사용하고</a:t>
            </a:r>
            <a:r>
              <a:rPr lang="en-US" altLang="ko-KR" dirty="0"/>
              <a:t>, </a:t>
            </a:r>
            <a:r>
              <a:rPr lang="ko-KR" altLang="en-US" dirty="0"/>
              <a:t>각 분기점마다 목표 값을 가장 잘 분류할 수 있는 속성을 찾아서 배치하고</a:t>
            </a:r>
            <a:r>
              <a:rPr lang="en-US" altLang="ko-KR" dirty="0"/>
              <a:t>, </a:t>
            </a:r>
            <a:r>
              <a:rPr lang="ko-KR" altLang="en-US" dirty="0"/>
              <a:t>해당 속성이 갖는 값을 이용하여 새로운 가지</a:t>
            </a:r>
            <a:r>
              <a:rPr lang="en-US" altLang="ko-KR" dirty="0"/>
              <a:t>(branch)</a:t>
            </a:r>
            <a:r>
              <a:rPr lang="ko-KR" altLang="en-US" dirty="0"/>
              <a:t>를 만드는 것입니다</a:t>
            </a:r>
            <a:r>
              <a:rPr lang="en-US" altLang="ko-KR" dirty="0"/>
              <a:t>. </a:t>
            </a:r>
            <a:r>
              <a:rPr lang="ko-KR" altLang="en-US" dirty="0"/>
              <a:t>이것도 너무 가지가 많으면 </a:t>
            </a:r>
            <a:r>
              <a:rPr lang="en-US" altLang="ko-KR" dirty="0"/>
              <a:t>overfitting</a:t>
            </a:r>
            <a:r>
              <a:rPr lang="ko-KR" altLang="en-US" dirty="0"/>
              <a:t>이 될 우려가 있으므로 가지치기를 통해서 적절한 분류를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ko-KR" altLang="en-US" dirty="0"/>
              <a:t>또한  가장 잘 분류할 수 있는 속성을 찾는 방법은 불순도가 낮아지는 분류를 선택하면 되는데 </a:t>
            </a:r>
            <a:r>
              <a:rPr lang="ko-KR" altLang="en-US" dirty="0" err="1"/>
              <a:t>이떄</a:t>
            </a:r>
            <a:r>
              <a:rPr lang="ko-KR" altLang="en-US" dirty="0"/>
              <a:t> 불순도를 나타내는 지표는 크게 </a:t>
            </a:r>
            <a:r>
              <a:rPr lang="en-US" altLang="ko-KR" dirty="0" err="1"/>
              <a:t>gini</a:t>
            </a:r>
            <a:r>
              <a:rPr lang="ko-KR" altLang="en-US" dirty="0"/>
              <a:t>와 </a:t>
            </a:r>
            <a:r>
              <a:rPr lang="en-US" altLang="ko-KR" dirty="0"/>
              <a:t>entropy</a:t>
            </a:r>
            <a:r>
              <a:rPr lang="ko-KR" altLang="en-US" dirty="0"/>
              <a:t>방법이 있습니다</a:t>
            </a:r>
            <a:r>
              <a:rPr lang="en-US" altLang="ko-KR" dirty="0"/>
              <a:t>. entropy</a:t>
            </a:r>
            <a:r>
              <a:rPr lang="ko-KR" altLang="en-US" dirty="0"/>
              <a:t>가 많이 사용되는데 이 값이 낮게 나와야 분류가 잘 된 모델이라고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546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CAD8F-6F2D-4182-816C-F045F60AA6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9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CAD8F-6F2D-4182-816C-F045F60AA6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활용하고자 하는 데이터는 휴대폰 제조 공정에서 측정된 데이터와 그 결과로서의 </a:t>
            </a:r>
            <a:r>
              <a:rPr lang="en-US" altLang="ko-KR" dirty="0"/>
              <a:t>‘Target’ </a:t>
            </a:r>
            <a:r>
              <a:rPr lang="ko-KR" altLang="en-US" dirty="0"/>
              <a:t>값이 포함된 데이터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아시는 바와 같이</a:t>
            </a:r>
            <a:r>
              <a:rPr lang="en-US" altLang="ko-KR" dirty="0"/>
              <a:t>, </a:t>
            </a:r>
            <a:r>
              <a:rPr lang="ko-KR" altLang="en-US" dirty="0"/>
              <a:t>스마트 폰과 같은 다양한 기능을 가진 제품은 출하에 이르기 까지 수많은 검사가 진행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검사 과정에 측정되는 현상은 센서와 검사 장비를 통해 수집되고 활용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이와 같은 수많은 검사와 그 검사를 판단하는 업무를 인력으로 대응한다는 것은 시간과 비용의 측면에서 많은 어려움이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머신 러닝을 활용하여</a:t>
            </a:r>
            <a:r>
              <a:rPr lang="en-US" altLang="ko-KR" dirty="0"/>
              <a:t>, </a:t>
            </a:r>
            <a:r>
              <a:rPr lang="ko-KR" altLang="en-US" dirty="0"/>
              <a:t>공정에서 수집된 데이터를 기준으로 정상과 이상으로 분류할 수 있도록 검사공정을 지능화 하는 것이 </a:t>
            </a:r>
            <a:endParaRPr lang="en-US" altLang="ko-KR" dirty="0"/>
          </a:p>
          <a:p>
            <a:r>
              <a:rPr lang="ko-KR" altLang="en-US" dirty="0"/>
              <a:t>저희가 목표로 하는</a:t>
            </a:r>
            <a:r>
              <a:rPr lang="en-US" altLang="ko-KR" dirty="0"/>
              <a:t>, AI</a:t>
            </a:r>
            <a:r>
              <a:rPr lang="ko-KR" altLang="en-US" dirty="0"/>
              <a:t>를 활용한 제조 현장에 부합하는 것이라고 생각합니다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47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데이터는 </a:t>
            </a:r>
            <a:r>
              <a:rPr lang="en-US" altLang="ko-KR" dirty="0"/>
              <a:t>4</a:t>
            </a:r>
            <a:r>
              <a:rPr lang="ko-KR" altLang="en-US" dirty="0" err="1"/>
              <a:t>천여개의</a:t>
            </a:r>
            <a:r>
              <a:rPr lang="ko-KR" altLang="en-US" dirty="0"/>
              <a:t> 변수와 만개 이상의 데이터 행으로 구성된 대용량 데이터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데이터를 활용하여 머신 러닝 모델을 만들고자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1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데이터에서 저희가 분석의 기준으로 삼은</a:t>
            </a:r>
            <a:r>
              <a:rPr lang="en-US" altLang="ko-KR" dirty="0"/>
              <a:t>, </a:t>
            </a:r>
            <a:r>
              <a:rPr lang="ko-KR" altLang="en-US" dirty="0"/>
              <a:t>즉 정상과 이상을 구분하는 데이터 값은 </a:t>
            </a:r>
            <a:r>
              <a:rPr lang="en-US" altLang="ko-KR" dirty="0"/>
              <a:t>Target</a:t>
            </a:r>
            <a:r>
              <a:rPr lang="ko-KR" altLang="en-US" dirty="0"/>
              <a:t>이라는 칼럼의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데이터는 보시는 바와 같이</a:t>
            </a:r>
            <a:r>
              <a:rPr lang="en-US" altLang="ko-KR" dirty="0"/>
              <a:t>, </a:t>
            </a:r>
            <a:r>
              <a:rPr lang="ko-KR" altLang="en-US" dirty="0"/>
              <a:t>정상과 이상을 </a:t>
            </a:r>
            <a:r>
              <a:rPr lang="ko-KR" altLang="en-US" dirty="0" err="1"/>
              <a:t>구분한다라고</a:t>
            </a:r>
            <a:r>
              <a:rPr lang="ko-KR" altLang="en-US" dirty="0"/>
              <a:t> 유추 할 수 있는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ko-KR" altLang="en-US" dirty="0" err="1"/>
              <a:t>데이터값의</a:t>
            </a:r>
            <a:r>
              <a:rPr lang="ko-KR" altLang="en-US" dirty="0"/>
              <a:t> 비율이</a:t>
            </a:r>
            <a:endParaRPr lang="en-US" altLang="ko-KR" dirty="0"/>
          </a:p>
          <a:p>
            <a:r>
              <a:rPr lang="en-US" altLang="ko-KR" dirty="0"/>
              <a:t>10000</a:t>
            </a:r>
            <a:r>
              <a:rPr lang="ko-KR" altLang="en-US" dirty="0"/>
              <a:t>대 </a:t>
            </a:r>
            <a:r>
              <a:rPr lang="en-US" altLang="ko-KR" dirty="0"/>
              <a:t>642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  <a:r>
              <a:rPr lang="ko-KR" altLang="en-US" dirty="0"/>
              <a:t> 대단히 불균형한 상태를 보이고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외에도 데이터 셋 내에서도 연속 데이터와 불연속 데이터가 섞여 있는 것을 오른쪽 도표를 통해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대부분의 연속 데이터는 정규분포에 가까운 모습을 하고 있는 것 또한 확인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3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다행히 데이터 값에서 누락치는 없었으며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데이터간 상관관계를 확인한 결과는 또한 타겟 값과의 뚜렷한 상관관계를 특정하기는 어려웠으나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기타 변수들 간의 상관 관계는 어느정도 확인 가능하였습니다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오른쪽 이미지의 </a:t>
            </a:r>
            <a:r>
              <a:rPr lang="ko-KR" altLang="en-US" dirty="0" err="1"/>
              <a:t>히트맵은</a:t>
            </a:r>
            <a:r>
              <a:rPr lang="ko-KR" altLang="en-US" dirty="0"/>
              <a:t> </a:t>
            </a:r>
            <a:r>
              <a:rPr lang="en-US" altLang="ko-KR" dirty="0"/>
              <a:t>‘target’</a:t>
            </a:r>
            <a:r>
              <a:rPr lang="ko-KR" altLang="en-US" dirty="0"/>
              <a:t>값을 제외한 나머지 변수들 중 </a:t>
            </a:r>
            <a:r>
              <a:rPr lang="en-US" altLang="ko-KR" dirty="0"/>
              <a:t>1000</a:t>
            </a:r>
            <a:r>
              <a:rPr lang="ko-KR" altLang="en-US" dirty="0"/>
              <a:t>개의 변수들을 상관관계를 시각화한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74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보시는 이미지는 각 변수를 기준으로 해당 데이터의 평균과 분산</a:t>
            </a:r>
            <a:r>
              <a:rPr lang="en-US" altLang="ko-KR" dirty="0"/>
              <a:t>, </a:t>
            </a:r>
            <a:r>
              <a:rPr lang="ko-KR" altLang="en-US" dirty="0"/>
              <a:t>편차를 </a:t>
            </a:r>
            <a:r>
              <a:rPr lang="en-US" altLang="ko-KR" dirty="0"/>
              <a:t>3</a:t>
            </a:r>
            <a:r>
              <a:rPr lang="ko-KR" altLang="en-US" dirty="0"/>
              <a:t>차원 공간에 표현한 자료입니다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자료를 통해 대부분의 데이터 값의 분산이나 편차가 일정 범위에 있으며</a:t>
            </a:r>
            <a:r>
              <a:rPr lang="en-US" altLang="ko-KR" dirty="0"/>
              <a:t>,</a:t>
            </a:r>
            <a:r>
              <a:rPr lang="ko-KR" altLang="en-US" dirty="0"/>
              <a:t> 다양한 평균으로 분포하고 있는 것을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붉은 원안의 변수처럼 상당히 큰 분산 값을 보이는 변수가 존재하는 것 또한 확인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8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</a:rPr>
              <a:t>이상의 내용을 통해 확인한 저희의 데이터의 특징을 다음과 같이 정리할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r>
              <a:rPr lang="ko-KR" altLang="en-US" dirty="0"/>
              <a:t>대량의 데이터 이고 종족변수의 클래스가 불규형을 이루고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연속과 불연속 데이터가 혼재 되어 있으나</a:t>
            </a:r>
            <a:r>
              <a:rPr lang="en-US" altLang="ko-KR" dirty="0"/>
              <a:t>, </a:t>
            </a:r>
            <a:r>
              <a:rPr lang="ko-KR" altLang="en-US" dirty="0"/>
              <a:t>연속 </a:t>
            </a:r>
            <a:r>
              <a:rPr lang="ko-KR" altLang="en-US" dirty="0" err="1"/>
              <a:t>데이테의</a:t>
            </a:r>
            <a:r>
              <a:rPr lang="ko-KR" altLang="en-US" dirty="0"/>
              <a:t> 경우 대부분 정규 분포를 이루고 있다는 것을 확인하였습니다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일부 변수간 관계성을 가지는 것을 확인 하였고</a:t>
            </a:r>
            <a:r>
              <a:rPr lang="en-US" altLang="ko-KR" dirty="0"/>
              <a:t>, </a:t>
            </a:r>
            <a:r>
              <a:rPr lang="ko-KR" altLang="en-US" dirty="0"/>
              <a:t>각 변수들의 데이터 값의 평균의 차이가 크다는 것을 확인 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이같은</a:t>
            </a:r>
            <a:r>
              <a:rPr lang="ko-KR" altLang="en-US" dirty="0"/>
              <a:t> 데이터의 특징을 검토하여 이후 분석에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이상으로 저희 데이터에 대해 일반적 관점에서의 이해와 탐색적 분석을 진행한 결과 관한 설명을 마칩니다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03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데이터 전처리에 대해서 알아보도록 하겠습니다</a:t>
            </a:r>
            <a:r>
              <a:rPr lang="en-US" altLang="ko-KR" dirty="0"/>
              <a:t>. </a:t>
            </a:r>
            <a:r>
              <a:rPr lang="ko-KR" altLang="en-US" dirty="0"/>
              <a:t>데이터 전처리는 모델의 성능을 높이기 위해 모델 투입 전에 수집한 자료를 제거하거나 조작하는 작업입니다</a:t>
            </a:r>
            <a:r>
              <a:rPr lang="en-US" altLang="ko-KR" dirty="0"/>
              <a:t>. </a:t>
            </a:r>
            <a:r>
              <a:rPr lang="ko-KR" altLang="en-US" dirty="0"/>
              <a:t>우리 데이터는 특히 데이터 양이 굉장히 많기 때문에 데이터 전처리를 통해서 우리가 중요하게 생각하는 데이터들만 가지고 모델링을 하는 것이 바람직합니다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원하는 값을 얻기 위해 학습시키기 위해서는 수집 데이터를 사전정제 하여 높은 수준의 학습 데이터를 만들어야 하기 때문에 데이터 전처리는 매우 필수적입니다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28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우리가 알아볼 데이터 전처리는 </a:t>
            </a:r>
            <a:r>
              <a:rPr lang="ko-KR" altLang="en-US" dirty="0" err="1"/>
              <a:t>결측치</a:t>
            </a:r>
            <a:r>
              <a:rPr lang="ko-KR" altLang="en-US" dirty="0"/>
              <a:t> 제거 와 모든 데이터의 값이 동일한 열 제거입니다</a:t>
            </a:r>
            <a:r>
              <a:rPr lang="en-US" altLang="ko-KR" dirty="0"/>
              <a:t>. </a:t>
            </a:r>
            <a:r>
              <a:rPr lang="ko-KR" altLang="en-US" dirty="0" err="1"/>
              <a:t>결측지는</a:t>
            </a:r>
            <a:r>
              <a:rPr lang="ko-KR" altLang="en-US" dirty="0"/>
              <a:t> 데이터 수집 과정에서 측정되지 않거나 누락된 데이터를 말합니다</a:t>
            </a:r>
            <a:r>
              <a:rPr lang="en-US" altLang="ko-KR" dirty="0"/>
              <a:t>. </a:t>
            </a:r>
            <a:r>
              <a:rPr lang="ko-KR" altLang="en-US" dirty="0" err="1"/>
              <a:t>결측치가</a:t>
            </a:r>
            <a:r>
              <a:rPr lang="ko-KR" altLang="en-US" dirty="0"/>
              <a:t> 있으면 모델링에 악영향을 많이 끼칠 수 있으므로 </a:t>
            </a:r>
            <a:r>
              <a:rPr lang="ko-KR" altLang="en-US" dirty="0" err="1"/>
              <a:t>결측치를</a:t>
            </a:r>
            <a:r>
              <a:rPr lang="ko-KR" altLang="en-US" dirty="0"/>
              <a:t> 제거해주는 판단을 하였습니다</a:t>
            </a:r>
            <a:r>
              <a:rPr lang="en-US" altLang="ko-KR" dirty="0"/>
              <a:t>. </a:t>
            </a:r>
            <a:r>
              <a:rPr lang="ko-KR" altLang="en-US" dirty="0"/>
              <a:t>분석을 </a:t>
            </a:r>
            <a:r>
              <a:rPr lang="ko-KR" altLang="en-US" dirty="0" err="1"/>
              <a:t>진행해본결과</a:t>
            </a:r>
            <a:r>
              <a:rPr lang="en-US" altLang="ko-KR" dirty="0"/>
              <a:t>, </a:t>
            </a:r>
            <a:r>
              <a:rPr lang="ko-KR" altLang="en-US" dirty="0"/>
              <a:t>우리 데이터에는 </a:t>
            </a:r>
            <a:r>
              <a:rPr lang="ko-KR" altLang="en-US" dirty="0" err="1"/>
              <a:t>결측치는</a:t>
            </a:r>
            <a:r>
              <a:rPr lang="ko-KR" altLang="en-US" dirty="0"/>
              <a:t> 존재하지 않았습니다</a:t>
            </a:r>
            <a:r>
              <a:rPr lang="en-US" altLang="ko-KR" dirty="0"/>
              <a:t>.  </a:t>
            </a:r>
            <a:r>
              <a:rPr lang="ko-KR" altLang="en-US" dirty="0"/>
              <a:t>또한 우리 데이터의 특성을 </a:t>
            </a:r>
            <a:r>
              <a:rPr lang="ko-KR" altLang="en-US" dirty="0" err="1"/>
              <a:t>봤을때</a:t>
            </a:r>
            <a:r>
              <a:rPr lang="ko-KR" altLang="en-US" dirty="0"/>
              <a:t> 모든 데이터 값이 동일한 열이 있습니다</a:t>
            </a:r>
            <a:r>
              <a:rPr lang="en-US" altLang="ko-KR" dirty="0"/>
              <a:t>. </a:t>
            </a:r>
            <a:r>
              <a:rPr lang="ko-KR" altLang="en-US" dirty="0"/>
              <a:t>이 열의 데이터는 데이터분석을 </a:t>
            </a:r>
            <a:r>
              <a:rPr lang="ko-KR" altLang="en-US" dirty="0" err="1"/>
              <a:t>진행할때</a:t>
            </a:r>
            <a:r>
              <a:rPr lang="ko-KR" altLang="en-US" dirty="0"/>
              <a:t> 필요한 부분이 아니므로 제거를 해도 모델링에 관여를 하지 않으므로 제거 하였습니다</a:t>
            </a:r>
            <a:r>
              <a:rPr lang="en-US" altLang="ko-KR" dirty="0"/>
              <a:t>. </a:t>
            </a:r>
            <a:r>
              <a:rPr lang="ko-KR" altLang="en-US" dirty="0"/>
              <a:t>또한 이 데이터들이 분석을 할 때 분석에 방해가 갈 수 있으므로 제거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378B3-76BF-4613-97CB-F9A118A982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64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E66EE-7364-4AAB-933C-3CDF0647D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B78D6F-9F46-49EF-89ED-8DA32EB8B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4BAB4-B387-493F-8178-3886F802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2C9B2-21FC-4570-BC10-93646448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B1A92A-5948-4B61-A441-2FA2558A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48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E3F37-4A91-44BB-8048-A72BF566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68D38D-E130-4F1A-83DC-E62C60067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5F183-83BE-4438-AD3D-D34B15F9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DA14C-6550-4F2D-95EF-E286459ED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9B85E-0A58-4DE4-8A9C-CADCB155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87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B5E658-8522-4F5A-9330-C2AD09DC0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439429-1396-408E-B0F3-A2B90562A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784874-F6F8-40EA-A453-40BF1AB8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2804CD-1FB9-4447-A3FA-1DFBFAD0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8F2941-5254-4A5A-94A0-FDAFE646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14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DB266-DD7C-4BC4-8CAE-DC37A6F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8341E-FD18-471C-AE85-CA1D89D8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66313-22E9-4659-9AA8-55D4DF1A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023792-A939-4117-93DA-642A3314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C93AD2-C7ED-4E99-BE27-000A5BF4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10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998F5-B388-4404-A4D0-5C97ACB7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CE3B5B-A453-4B9E-8904-837E6D9D8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A8F0A-720B-44B4-AC91-31038C65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705E9-CA99-4503-A888-0BF628775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18ABB-2359-4E54-8E48-A01316F7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65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608B0-EEB9-4657-B9CE-EB9CEB73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5FECB-D7DC-4550-9E2A-F5BC41706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469E09-8735-4E83-B272-2FB1ECFEC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18439C-41BF-4296-AE93-EFE70030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B7236B-6BA0-4B82-9E91-07D1A2D2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4F01A-6026-4F3D-894A-3B49BDC7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07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E26D3-7BA1-4BBF-8385-52B55065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70454-CB58-4E8E-9475-2BD9EACD2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B1943B-6271-4AF9-955E-041EB66E9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E8A15C-9206-4D2B-9809-C0E47190F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B5EFBD-D8A3-40B5-8B93-C40D7EAAC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1DA7FD-E44D-4D65-A1A9-83AC0376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AF27F-D2DB-4DBF-B1E3-556C1552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5A3435-3D72-4CB3-B49D-12FD1C79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885AD-C9E4-4F44-971D-9DB20ABC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8EE8B5-4DD3-462C-855C-131DB840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C984F9-A523-4D80-A197-6836EA88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C4E2F7-94F7-4690-B7FC-B4C0B567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8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9C0116-56FE-419D-8704-099B39C88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D2016B-29C3-4871-B146-71257C105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AC5A5-1BC5-45E5-BCDC-F8815022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74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AD6D7-6A15-4566-9A2C-21B2BCCC5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F4A16-05CE-46C9-A077-A4542CF62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F8F063-377D-4B85-895D-BE7898B0B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3E97DE-3E54-4632-8F59-222C585F5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20B5AB-7E0A-4FFB-A5E1-D7516660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4DB695-0B15-43A0-9964-685842BD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0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78C67-AFAE-48BE-80B5-427F9575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2CBD3D-91FA-475A-9B1C-4DC22E468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1072F5-78E4-4FC2-8E7C-865039901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CDA0AF-DF50-4A38-BD39-10A972FF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EBDB96-B039-44CC-8FEA-EF67A1FB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D611FE-31AF-4D29-A9C7-312E443C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23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7B1788-368F-4FDE-A031-7E9CF6B5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10FED-53B9-4C5D-8C4E-BAEEFC60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9AEF5-E571-4200-AD8A-451A4A23C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477D6-BC93-4696-B3DE-D40BB2C401D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03CA00-5D05-44AB-B3A6-9D7047EE3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338CD3-6865-4E28-A6A9-327C04E72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75F7F-69D7-4180-8681-3C60A2BE4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9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CCCA982-F2D8-40B5-882A-CB277F8BF035}"/>
              </a:ext>
            </a:extLst>
          </p:cNvPr>
          <p:cNvSpPr txBox="1"/>
          <p:nvPr/>
        </p:nvSpPr>
        <p:spPr>
          <a:xfrm>
            <a:off x="419232" y="1796023"/>
            <a:ext cx="113535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머신러닝을</a:t>
            </a:r>
            <a:r>
              <a:rPr lang="ko-KR" altLang="en-US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활용한 스마트폰 불량품 탐지</a:t>
            </a:r>
            <a:endParaRPr lang="en-US" altLang="ko-KR" sz="40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기반 프로젝트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533DA9-9B95-458B-88D1-48CA58CD1CE4}"/>
              </a:ext>
            </a:extLst>
          </p:cNvPr>
          <p:cNvSpPr/>
          <p:nvPr/>
        </p:nvSpPr>
        <p:spPr>
          <a:xfrm>
            <a:off x="335081" y="1533838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EF6A4-86A2-4124-B7D1-275799D373D2}"/>
              </a:ext>
            </a:extLst>
          </p:cNvPr>
          <p:cNvSpPr txBox="1"/>
          <p:nvPr/>
        </p:nvSpPr>
        <p:spPr>
          <a:xfrm>
            <a:off x="7242586" y="3429000"/>
            <a:ext cx="49494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팀장 </a:t>
            </a:r>
            <a:r>
              <a:rPr lang="en-US" altLang="ko-KR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김시우</a:t>
            </a:r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팀원 </a:t>
            </a:r>
            <a:r>
              <a:rPr lang="en-US" altLang="ko-KR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남도형</a:t>
            </a:r>
            <a:r>
              <a:rPr lang="en-US" altLang="ko-KR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b="1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손찬홍</a:t>
            </a:r>
            <a:r>
              <a:rPr lang="en-US" altLang="ko-KR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정원석</a:t>
            </a:r>
            <a:r>
              <a:rPr lang="en-US" altLang="ko-KR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Bold" panose="00000800000000000000" pitchFamily="2" charset="-127"/>
              </a:rPr>
              <a:t>황지영</a:t>
            </a:r>
            <a:endParaRPr lang="en-US" altLang="ko-KR" sz="2000" b="1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5AE094-70D8-44CD-9E1F-9C7359757065}"/>
              </a:ext>
            </a:extLst>
          </p:cNvPr>
          <p:cNvSpPr/>
          <p:nvPr/>
        </p:nvSpPr>
        <p:spPr>
          <a:xfrm>
            <a:off x="335081" y="3231151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849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41CA549-C91E-195F-1580-3FE7DD7A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96" y="1289752"/>
            <a:ext cx="4852458" cy="497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132DE1-A64B-2DDC-CE88-559D48D84C64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027511-628D-489B-8363-0D7CA3F154DA}"/>
              </a:ext>
            </a:extLst>
          </p:cNvPr>
          <p:cNvSpPr txBox="1"/>
          <p:nvPr/>
        </p:nvSpPr>
        <p:spPr>
          <a:xfrm>
            <a:off x="5023116" y="3346946"/>
            <a:ext cx="37542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var</a:t>
            </a:r>
            <a:endParaRPr lang="ko-KR" altLang="en-US" sz="11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45A4EC8-FE0D-1323-62F9-2E22AA15A713}"/>
              </a:ext>
            </a:extLst>
          </p:cNvPr>
          <p:cNvSpPr/>
          <p:nvPr/>
        </p:nvSpPr>
        <p:spPr>
          <a:xfrm>
            <a:off x="4346222" y="2427111"/>
            <a:ext cx="474134" cy="451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DCB28-FCBA-DCD7-DEFA-0480C1AF1019}"/>
              </a:ext>
            </a:extLst>
          </p:cNvPr>
          <p:cNvSpPr txBox="1"/>
          <p:nvPr/>
        </p:nvSpPr>
        <p:spPr>
          <a:xfrm>
            <a:off x="5333047" y="1817956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변수간 데이터 분포 확인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→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변수간 평균값의 차이가 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D4968-F444-DEE4-DDF5-C1EC270BF154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탐색적 분석</a:t>
            </a:r>
          </a:p>
        </p:txBody>
      </p:sp>
    </p:spTree>
    <p:extLst>
      <p:ext uri="{BB962C8B-B14F-4D97-AF65-F5344CB8AC3E}">
        <p14:creationId xmlns:p14="http://schemas.microsoft.com/office/powerpoint/2010/main" val="64868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49"/>
    </mc:Choice>
    <mc:Fallback xmlns="">
      <p:transition spd="slow" advTm="2904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52A72D-1DE4-F99F-E324-60C745BF099E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01ABE2-2D96-7538-23D4-F5417CFE9CFA}"/>
              </a:ext>
            </a:extLst>
          </p:cNvPr>
          <p:cNvSpPr/>
          <p:nvPr/>
        </p:nvSpPr>
        <p:spPr>
          <a:xfrm>
            <a:off x="5495987" y="1880610"/>
            <a:ext cx="3839631" cy="7789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 분포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1A304CD-A282-FBEA-3B34-C72784944924}"/>
              </a:ext>
            </a:extLst>
          </p:cNvPr>
          <p:cNvSpPr/>
          <p:nvPr/>
        </p:nvSpPr>
        <p:spPr>
          <a:xfrm>
            <a:off x="302196" y="1880610"/>
            <a:ext cx="3839631" cy="7789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대량의 데이터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383C1F-CE71-EA4B-CF93-185680130719}"/>
              </a:ext>
            </a:extLst>
          </p:cNvPr>
          <p:cNvSpPr/>
          <p:nvPr/>
        </p:nvSpPr>
        <p:spPr>
          <a:xfrm>
            <a:off x="5495987" y="4718304"/>
            <a:ext cx="3839631" cy="7789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 값의 차이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7BA570-DA9F-7376-EBFC-6A9C413DF9BD}"/>
              </a:ext>
            </a:extLst>
          </p:cNvPr>
          <p:cNvSpPr/>
          <p:nvPr/>
        </p:nvSpPr>
        <p:spPr>
          <a:xfrm>
            <a:off x="302196" y="3299456"/>
            <a:ext cx="3839631" cy="7789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클래스의 불균형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7219C91-6D5B-269F-8657-E98D500C3E2D}"/>
              </a:ext>
            </a:extLst>
          </p:cNvPr>
          <p:cNvSpPr/>
          <p:nvPr/>
        </p:nvSpPr>
        <p:spPr>
          <a:xfrm>
            <a:off x="5495987" y="3299457"/>
            <a:ext cx="3839631" cy="7789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변수간 관계성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C6C8B-0A9F-2894-1440-E9B780FE874F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탐색적 분석 결과</a:t>
            </a:r>
          </a:p>
        </p:txBody>
      </p:sp>
    </p:spTree>
    <p:extLst>
      <p:ext uri="{BB962C8B-B14F-4D97-AF65-F5344CB8AC3E}">
        <p14:creationId xmlns:p14="http://schemas.microsoft.com/office/powerpoint/2010/main" val="130471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98"/>
    </mc:Choice>
    <mc:Fallback xmlns="">
      <p:transition spd="slow" advTm="4149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643F21-B026-3D88-DABE-8CBB11554CF8}"/>
              </a:ext>
            </a:extLst>
          </p:cNvPr>
          <p:cNvSpPr txBox="1"/>
          <p:nvPr/>
        </p:nvSpPr>
        <p:spPr>
          <a:xfrm>
            <a:off x="419231" y="1910324"/>
            <a:ext cx="113535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데이터의 </a:t>
            </a:r>
            <a:r>
              <a:rPr lang="ko-KR" altLang="en-US" sz="40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전처리</a:t>
            </a:r>
            <a:endParaRPr lang="ko-KR" altLang="en-US" sz="40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90DA0C-F0DD-7907-1373-B3E9CE4808A8}"/>
              </a:ext>
            </a:extLst>
          </p:cNvPr>
          <p:cNvSpPr/>
          <p:nvPr/>
        </p:nvSpPr>
        <p:spPr>
          <a:xfrm>
            <a:off x="335081" y="1533838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171952-EDF4-4B7B-B069-64CC77BEDEC7}"/>
              </a:ext>
            </a:extLst>
          </p:cNvPr>
          <p:cNvSpPr/>
          <p:nvPr/>
        </p:nvSpPr>
        <p:spPr>
          <a:xfrm>
            <a:off x="335081" y="3231151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67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3"/>
    </mc:Choice>
    <mc:Fallback xmlns="">
      <p:transition spd="slow" advTm="550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8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전처리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85938"/>
            <a:ext cx="1104929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Light" panose="00000300000000000000" pitchFamily="2" charset="-127"/>
              </a:rPr>
              <a:t>데이터 전처리의 의미와 필요성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27B01-B448-4F4A-5E80-32915F577775}"/>
              </a:ext>
            </a:extLst>
          </p:cNvPr>
          <p:cNvCxnSpPr>
            <a:stCxn id="25" idx="2"/>
          </p:cNvCxnSpPr>
          <p:nvPr/>
        </p:nvCxnSpPr>
        <p:spPr>
          <a:xfrm>
            <a:off x="5782883" y="1653823"/>
            <a:ext cx="0" cy="5015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8AC56D-6922-348C-A2AD-5E4232ECCC53}"/>
              </a:ext>
            </a:extLst>
          </p:cNvPr>
          <p:cNvSpPr/>
          <p:nvPr/>
        </p:nvSpPr>
        <p:spPr>
          <a:xfrm>
            <a:off x="614326" y="1808150"/>
            <a:ext cx="4812467" cy="6519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Raw Data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이해할 수 있고 목적에 맞게 변형하는 기술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295522-0965-F1E2-DA35-701489411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02" y="2836507"/>
            <a:ext cx="4481315" cy="31444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2E8003-E06E-D621-C77A-6D04B6DE0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109" y="2836507"/>
            <a:ext cx="5284421" cy="32916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ED464-0976-FB23-A6F6-96F37FCB2DD0}"/>
              </a:ext>
            </a:extLst>
          </p:cNvPr>
          <p:cNvSpPr/>
          <p:nvPr/>
        </p:nvSpPr>
        <p:spPr>
          <a:xfrm>
            <a:off x="6135356" y="1507801"/>
            <a:ext cx="5284415" cy="9703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필요성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전처리가 잘 된 상태에서 분석을 하면 좋은 결과</a:t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 낼 수 있음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8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07"/>
    </mc:Choice>
    <mc:Fallback xmlns="">
      <p:transition spd="slow" advTm="3460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76607"/>
            <a:ext cx="1104929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Light" panose="00000300000000000000" pitchFamily="2" charset="-127"/>
              </a:rPr>
              <a:t>결측치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Light" panose="00000300000000000000" pitchFamily="2" charset="-127"/>
              </a:rPr>
              <a:t> 제거 및 모든 데이터의 값이 동일한 열 제거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BC0E5E-02A3-B9B8-22FB-74820AF9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56" y="2113827"/>
            <a:ext cx="4879884" cy="3689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913DF9-5BB0-F0D6-0FE2-B718F772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412" y="1525475"/>
            <a:ext cx="5281118" cy="4961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CC6DBB-B726-374A-AF75-A80118AC0B76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8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전처리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60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89"/>
    </mc:Choice>
    <mc:Fallback xmlns="">
      <p:transition spd="slow" advTm="4918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76607"/>
            <a:ext cx="11049294" cy="92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Light" panose="00000300000000000000" pitchFamily="2" charset="-127"/>
              </a:rPr>
              <a:t>Scaling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Light" panose="00000300000000000000" pitchFamily="2" charset="-127"/>
              </a:rPr>
              <a:t>       -</a:t>
            </a:r>
            <a:r>
              <a:rPr lang="ko-KR" altLang="en-US" sz="17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Light" panose="00000300000000000000" pitchFamily="2" charset="-127"/>
              </a:rPr>
              <a:t>변수간 단위 보정</a:t>
            </a:r>
            <a:endParaRPr lang="en-US" altLang="ko-KR" sz="17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0E5BF-E446-D3B7-DB5B-C3514EFB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95" y="2040972"/>
            <a:ext cx="5232806" cy="40504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AC2723-8E44-8DBD-BB86-E99A22F1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653" y="2376230"/>
            <a:ext cx="5220152" cy="2575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3BC02-B2C2-6D7A-4D07-24097BB72A4B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8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전처리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3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91"/>
    </mc:Choice>
    <mc:Fallback xmlns="">
      <p:transition spd="slow" advTm="7549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39284"/>
            <a:ext cx="11049294" cy="1693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Light" panose="00000300000000000000" pitchFamily="2" charset="-127"/>
              </a:rPr>
              <a:t>Train/Test/Validation set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Light" panose="00000300000000000000" pitchFamily="2" charset="-127"/>
              </a:rPr>
              <a:t>분리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    - Training data : </a:t>
            </a:r>
            <a:r>
              <a:rPr lang="ko-KR" altLang="en-US" sz="17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모델을 학습</a:t>
            </a:r>
            <a:endParaRPr lang="en-US" altLang="ko-KR" sz="17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    - Testing data : </a:t>
            </a:r>
            <a:r>
              <a:rPr lang="ko-KR" altLang="en-US" sz="17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마지막으로 해당 모델의 예상되는 성능을 측정</a:t>
            </a:r>
            <a:endParaRPr lang="en-US" altLang="ko-KR" sz="17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    - validation data : </a:t>
            </a:r>
            <a:r>
              <a:rPr lang="ko-KR" altLang="en-US" sz="17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모델의 성능을 측정 하기 위한 수단</a:t>
            </a:r>
            <a:endParaRPr lang="en-US" altLang="ko-KR" sz="17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BA24B-1D90-55D9-31C7-330DC03E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9" y="3504203"/>
            <a:ext cx="4738224" cy="25748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BB8CBA-E1CF-54F7-B880-32B5ACFF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957" y="3331274"/>
            <a:ext cx="5366084" cy="2760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B89AA1-9A85-7DCB-AE22-2E87273BD5A2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8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전처리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5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06"/>
    </mc:Choice>
    <mc:Fallback xmlns="">
      <p:transition spd="slow" advTm="5190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MODELING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39284"/>
            <a:ext cx="1104929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Light" panose="00000300000000000000" pitchFamily="2" charset="-127"/>
              </a:rPr>
              <a:t>우리 데이터에 맞는 모델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0B1DE8-665C-78DD-C0F5-21B64871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9985"/>
            <a:ext cx="4366638" cy="23852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BE5079-8468-FF67-1CD5-DBA6BFF2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35" y="2106523"/>
            <a:ext cx="4237087" cy="3612193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9D7B4552-BD30-8122-695A-2C440BBD8897}"/>
              </a:ext>
            </a:extLst>
          </p:cNvPr>
          <p:cNvSpPr/>
          <p:nvPr/>
        </p:nvSpPr>
        <p:spPr>
          <a:xfrm>
            <a:off x="4357396" y="1139284"/>
            <a:ext cx="2351314" cy="1268014"/>
          </a:xfrm>
          <a:prstGeom prst="wedgeRoundRectCallout">
            <a:avLst/>
          </a:prstGeom>
          <a:ln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 !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1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75"/>
    </mc:Choice>
    <mc:Fallback xmlns="">
      <p:transition spd="slow" advTm="3017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39284"/>
            <a:ext cx="1104929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Light" panose="00000300000000000000" pitchFamily="2" charset="-127"/>
              </a:rPr>
              <a:t>Logistic Regression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데이터가 어떤 범주에 속할 확률을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사이의 값으로 예측하고 그 확률에 따라 가능성이 더 높은 범주에 속하는 것으로 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분류해 주는 지도학습 알고리즘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8442E2-5EAD-3DA6-435B-C4C603BE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05" y="2422643"/>
            <a:ext cx="3828731" cy="3983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0EB635-62E9-9C06-3CAF-CED89454C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355" y="2740242"/>
            <a:ext cx="5768840" cy="3154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641879-2C95-4682-EFE3-E4921D079FA5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7095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04"/>
    </mc:Choice>
    <mc:Fallback xmlns="">
      <p:transition spd="slow" advTm="5670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19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139284"/>
            <a:ext cx="11049294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Light" panose="00000300000000000000" pitchFamily="2" charset="-127"/>
              </a:rPr>
              <a:t>Decision Tree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의사결정나무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정상과 이상을 잘 분리해내는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logic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을 찾는 것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불순도가 줄어드는 정도로 구분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gini,entropy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85331-046D-EC71-5C29-3DE0761C5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78" y="3317002"/>
            <a:ext cx="4580021" cy="22328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B8B0BE-1D1A-7287-8471-330025956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67" y="2999595"/>
            <a:ext cx="4831180" cy="3076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211414-011A-B9D1-D3C5-D80C05AEBE6A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9806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82"/>
    </mc:Choice>
    <mc:Fallback xmlns="">
      <p:transition spd="slow" advTm="5098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목 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5459C-FA8D-4C47-97C6-5411764261A1}"/>
              </a:ext>
            </a:extLst>
          </p:cNvPr>
          <p:cNvSpPr txBox="1"/>
          <p:nvPr/>
        </p:nvSpPr>
        <p:spPr>
          <a:xfrm>
            <a:off x="1446939" y="2587551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5C9756-7B87-999A-7C1D-B89861EB296A}"/>
              </a:ext>
            </a:extLst>
          </p:cNvPr>
          <p:cNvSpPr txBox="1"/>
          <p:nvPr/>
        </p:nvSpPr>
        <p:spPr>
          <a:xfrm>
            <a:off x="3996703" y="3362501"/>
            <a:ext cx="13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005381"/>
            <a:ext cx="11049294" cy="545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프로젝트 진행 절차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주제 소개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탐색적 자료 분석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(EDA)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PCA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T-SNE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 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데이터 </a:t>
            </a:r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전처리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데이터 스케일링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Train / Test / Validation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분리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모델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Decision Tree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검증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KoPubWorld돋움체 Light" panose="00000300000000000000" pitchFamily="2" charset="-127"/>
              </a:rPr>
              <a:t>결론 및 향후 계획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351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643F21-B026-3D88-DABE-8CBB11554CF8}"/>
              </a:ext>
            </a:extLst>
          </p:cNvPr>
          <p:cNvSpPr txBox="1"/>
          <p:nvPr/>
        </p:nvSpPr>
        <p:spPr>
          <a:xfrm>
            <a:off x="419232" y="1910324"/>
            <a:ext cx="113535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모델 검증 및 결론</a:t>
            </a:r>
            <a:endParaRPr lang="en-US" altLang="ko-KR" sz="40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90DA0C-F0DD-7907-1373-B3E9CE4808A8}"/>
              </a:ext>
            </a:extLst>
          </p:cNvPr>
          <p:cNvSpPr/>
          <p:nvPr/>
        </p:nvSpPr>
        <p:spPr>
          <a:xfrm>
            <a:off x="335081" y="1533838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171952-EDF4-4B7B-B069-64CC77BEDEC7}"/>
              </a:ext>
            </a:extLst>
          </p:cNvPr>
          <p:cNvSpPr/>
          <p:nvPr/>
        </p:nvSpPr>
        <p:spPr>
          <a:xfrm>
            <a:off x="335081" y="3231151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6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8"/>
    </mc:Choice>
    <mc:Fallback xmlns="">
      <p:transition spd="slow" advTm="457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FBEB5-BD5B-9A5F-A50D-54A635972BB3}"/>
              </a:ext>
            </a:extLst>
          </p:cNvPr>
          <p:cNvSpPr txBox="1"/>
          <p:nvPr/>
        </p:nvSpPr>
        <p:spPr>
          <a:xfrm>
            <a:off x="258236" y="290608"/>
            <a:ext cx="614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Logistic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Regreesion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Model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A855E-3BAB-7E35-F156-3720AFA531C2}"/>
              </a:ext>
            </a:extLst>
          </p:cNvPr>
          <p:cNvSpPr txBox="1"/>
          <p:nvPr/>
        </p:nvSpPr>
        <p:spPr>
          <a:xfrm>
            <a:off x="5497991" y="3433482"/>
            <a:ext cx="355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Test Report 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24EBF-AB4A-41E3-6235-B99CBB523311}"/>
              </a:ext>
            </a:extLst>
          </p:cNvPr>
          <p:cNvSpPr txBox="1"/>
          <p:nvPr/>
        </p:nvSpPr>
        <p:spPr>
          <a:xfrm>
            <a:off x="5335785" y="6290393"/>
            <a:ext cx="355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Validation report &gt;</a:t>
            </a:r>
            <a:endParaRPr lang="ko-KR" altLang="en-US" sz="12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ADB1FFB-FCFE-D9B9-357F-7A2E4289E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691867"/>
              </p:ext>
            </p:extLst>
          </p:nvPr>
        </p:nvGraphicFramePr>
        <p:xfrm>
          <a:off x="2514210" y="1011135"/>
          <a:ext cx="71635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95">
                  <a:extLst>
                    <a:ext uri="{9D8B030D-6E8A-4147-A177-3AD203B41FA5}">
                      <a16:colId xmlns:a16="http://schemas.microsoft.com/office/drawing/2014/main" val="3358988624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2051134589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570416237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138863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3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78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Macro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6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Weighted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678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19F133-FE87-0B2C-DCA3-E7F1E692C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41510"/>
              </p:ext>
            </p:extLst>
          </p:nvPr>
        </p:nvGraphicFramePr>
        <p:xfrm>
          <a:off x="2514210" y="3887917"/>
          <a:ext cx="71635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95">
                  <a:extLst>
                    <a:ext uri="{9D8B030D-6E8A-4147-A177-3AD203B41FA5}">
                      <a16:colId xmlns:a16="http://schemas.microsoft.com/office/drawing/2014/main" val="3358988624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2051134589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570416237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138863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3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78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Macro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6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Weighted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4"/>
    </mc:Choice>
    <mc:Fallback xmlns="">
      <p:transition spd="slow" advTm="4344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ED244-1FF3-8F92-69AB-1A7C07745360}"/>
              </a:ext>
            </a:extLst>
          </p:cNvPr>
          <p:cNvSpPr txBox="1"/>
          <p:nvPr/>
        </p:nvSpPr>
        <p:spPr>
          <a:xfrm>
            <a:off x="302196" y="975901"/>
            <a:ext cx="1132833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모델 자체의 정확도는 약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91%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은 정상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, 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은 불량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데이터의 특성상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정상 제품을 잘 분류했는지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”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보다는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실제로 불량인 제품을 잘 예측했는지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＂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가 중요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즉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클래스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에 대한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Recall(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재현율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이 가장 중요한 평가 지표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클래스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Recall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값이 매우 낮음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=&gt;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원인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데이터 불균형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클래스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에 대한 데이터 수를 증강시키는 방법이 있는가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DD41F-EED9-6140-AEBB-EE2D77C77AE8}"/>
              </a:ext>
            </a:extLst>
          </p:cNvPr>
          <p:cNvSpPr txBox="1"/>
          <p:nvPr/>
        </p:nvSpPr>
        <p:spPr>
          <a:xfrm>
            <a:off x="258236" y="290608"/>
            <a:ext cx="614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Logistic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Regreesion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Model 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검증</a:t>
            </a:r>
          </a:p>
        </p:txBody>
      </p:sp>
    </p:spTree>
    <p:extLst>
      <p:ext uri="{BB962C8B-B14F-4D97-AF65-F5344CB8AC3E}">
        <p14:creationId xmlns:p14="http://schemas.microsoft.com/office/powerpoint/2010/main" val="298823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72"/>
    </mc:Choice>
    <mc:Fallback xmlns="">
      <p:transition spd="slow" advTm="6237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FBEB5-BD5B-9A5F-A50D-54A635972BB3}"/>
              </a:ext>
            </a:extLst>
          </p:cNvPr>
          <p:cNvSpPr txBox="1"/>
          <p:nvPr/>
        </p:nvSpPr>
        <p:spPr>
          <a:xfrm>
            <a:off x="258236" y="290608"/>
            <a:ext cx="614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PCA Model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A855E-3BAB-7E35-F156-3720AFA531C2}"/>
              </a:ext>
            </a:extLst>
          </p:cNvPr>
          <p:cNvSpPr txBox="1"/>
          <p:nvPr/>
        </p:nvSpPr>
        <p:spPr>
          <a:xfrm>
            <a:off x="5497991" y="3433482"/>
            <a:ext cx="355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Test Report 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24EBF-AB4A-41E3-6235-B99CBB523311}"/>
              </a:ext>
            </a:extLst>
          </p:cNvPr>
          <p:cNvSpPr txBox="1"/>
          <p:nvPr/>
        </p:nvSpPr>
        <p:spPr>
          <a:xfrm>
            <a:off x="5335785" y="6290393"/>
            <a:ext cx="355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Validation report &gt;</a:t>
            </a:r>
            <a:endParaRPr lang="ko-KR" altLang="en-US" sz="12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ADB1FFB-FCFE-D9B9-357F-7A2E4289E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7404"/>
              </p:ext>
            </p:extLst>
          </p:nvPr>
        </p:nvGraphicFramePr>
        <p:xfrm>
          <a:off x="2514210" y="1011135"/>
          <a:ext cx="71635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95">
                  <a:extLst>
                    <a:ext uri="{9D8B030D-6E8A-4147-A177-3AD203B41FA5}">
                      <a16:colId xmlns:a16="http://schemas.microsoft.com/office/drawing/2014/main" val="3358988624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2051134589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570416237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138863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3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78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Macro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6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Weighted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678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19F133-FE87-0B2C-DCA3-E7F1E692C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72778"/>
              </p:ext>
            </p:extLst>
          </p:nvPr>
        </p:nvGraphicFramePr>
        <p:xfrm>
          <a:off x="2514210" y="3887917"/>
          <a:ext cx="71635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95">
                  <a:extLst>
                    <a:ext uri="{9D8B030D-6E8A-4147-A177-3AD203B41FA5}">
                      <a16:colId xmlns:a16="http://schemas.microsoft.com/office/drawing/2014/main" val="3358988624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2051134589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570416237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138863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3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78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Macro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6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Weighted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20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0"/>
    </mc:Choice>
    <mc:Fallback xmlns="">
      <p:transition spd="slow" advTm="1775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ED244-1FF3-8F92-69AB-1A7C07745360}"/>
              </a:ext>
            </a:extLst>
          </p:cNvPr>
          <p:cNvSpPr txBox="1"/>
          <p:nvPr/>
        </p:nvSpPr>
        <p:spPr>
          <a:xfrm>
            <a:off x="302196" y="975901"/>
            <a:ext cx="11328330" cy="545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PCA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만으로는 재현율을 상승시킬 수 없다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검증 결과 클래스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에 대해선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100%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의 재현율을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클래스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에 대해선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0%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의 재현율을 보여준다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오히려 데이터 불균형으로 인한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과적합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문제가 더 심해졌다고 해석할 수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데이터 불균형 문제를 해결하기 위해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Data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OverSampling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OverSampling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기법은 적은 레이블을 가진 데이터 세트를 많은 레이블을 가진 데이터 세트 수준으로 증식하여 학습에 충분한 데이터를 확보하는 기법이다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데이터 수가 적은 클래스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에 대한 데이터를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OverSampling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본 프로젝트에서는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SMOTE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기법을 사용한다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9C42231-0BFE-4719-0D90-18592488B012}"/>
              </a:ext>
            </a:extLst>
          </p:cNvPr>
          <p:cNvSpPr/>
          <p:nvPr/>
        </p:nvSpPr>
        <p:spPr>
          <a:xfrm>
            <a:off x="5784201" y="2844882"/>
            <a:ext cx="623598" cy="8606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DD41F-EED9-6140-AEBB-EE2D77C77AE8}"/>
              </a:ext>
            </a:extLst>
          </p:cNvPr>
          <p:cNvSpPr txBox="1"/>
          <p:nvPr/>
        </p:nvSpPr>
        <p:spPr>
          <a:xfrm>
            <a:off x="258236" y="290608"/>
            <a:ext cx="614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PCA Model 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검증</a:t>
            </a:r>
          </a:p>
        </p:txBody>
      </p:sp>
    </p:spTree>
    <p:extLst>
      <p:ext uri="{BB962C8B-B14F-4D97-AF65-F5344CB8AC3E}">
        <p14:creationId xmlns:p14="http://schemas.microsoft.com/office/powerpoint/2010/main" val="124581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38"/>
    </mc:Choice>
    <mc:Fallback xmlns="">
      <p:transition spd="slow" advTm="4583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FBEB5-BD5B-9A5F-A50D-54A635972BB3}"/>
              </a:ext>
            </a:extLst>
          </p:cNvPr>
          <p:cNvSpPr txBox="1"/>
          <p:nvPr/>
        </p:nvSpPr>
        <p:spPr>
          <a:xfrm>
            <a:off x="258236" y="290608"/>
            <a:ext cx="614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Data </a:t>
            </a:r>
            <a:r>
              <a:rPr lang="en-US" altLang="ko-KR" sz="28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OverSampling</a:t>
            </a:r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Model</a:t>
            </a:r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A855E-3BAB-7E35-F156-3720AFA531C2}"/>
              </a:ext>
            </a:extLst>
          </p:cNvPr>
          <p:cNvSpPr txBox="1"/>
          <p:nvPr/>
        </p:nvSpPr>
        <p:spPr>
          <a:xfrm>
            <a:off x="5497991" y="3433482"/>
            <a:ext cx="355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Test Report 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24EBF-AB4A-41E3-6235-B99CBB523311}"/>
              </a:ext>
            </a:extLst>
          </p:cNvPr>
          <p:cNvSpPr txBox="1"/>
          <p:nvPr/>
        </p:nvSpPr>
        <p:spPr>
          <a:xfrm>
            <a:off x="5335785" y="6290393"/>
            <a:ext cx="355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Validation report &gt;</a:t>
            </a:r>
            <a:endParaRPr lang="ko-KR" altLang="en-US" sz="12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ADB1FFB-FCFE-D9B9-357F-7A2E4289E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360278"/>
              </p:ext>
            </p:extLst>
          </p:nvPr>
        </p:nvGraphicFramePr>
        <p:xfrm>
          <a:off x="2514210" y="1011135"/>
          <a:ext cx="71635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95">
                  <a:extLst>
                    <a:ext uri="{9D8B030D-6E8A-4147-A177-3AD203B41FA5}">
                      <a16:colId xmlns:a16="http://schemas.microsoft.com/office/drawing/2014/main" val="3358988624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2051134589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570416237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138863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3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78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Macro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6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Weighted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678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19F133-FE87-0B2C-DCA3-E7F1E692C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60126"/>
              </p:ext>
            </p:extLst>
          </p:nvPr>
        </p:nvGraphicFramePr>
        <p:xfrm>
          <a:off x="2514210" y="3887917"/>
          <a:ext cx="71635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95">
                  <a:extLst>
                    <a:ext uri="{9D8B030D-6E8A-4147-A177-3AD203B41FA5}">
                      <a16:colId xmlns:a16="http://schemas.microsoft.com/office/drawing/2014/main" val="3358988624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2051134589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570416237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138863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3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78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Macro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6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Weighted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7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2"/>
    </mc:Choice>
    <mc:Fallback xmlns="">
      <p:transition spd="slow" advTm="1566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ED244-1FF3-8F92-69AB-1A7C07745360}"/>
              </a:ext>
            </a:extLst>
          </p:cNvPr>
          <p:cNvSpPr txBox="1"/>
          <p:nvPr/>
        </p:nvSpPr>
        <p:spPr>
          <a:xfrm>
            <a:off x="302196" y="975901"/>
            <a:ext cx="1132833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OverSampling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을 진행한 후 모델의 성능이 상승하였다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데이터 불균형으로 인한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과적합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문제는 해결하였다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PCA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와 같이 사용한다면 더 좋은 결과를 얻을 수 있는가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D6487-A823-00DE-DCA2-AC916DC352B9}"/>
              </a:ext>
            </a:extLst>
          </p:cNvPr>
          <p:cNvSpPr txBox="1"/>
          <p:nvPr/>
        </p:nvSpPr>
        <p:spPr>
          <a:xfrm>
            <a:off x="258236" y="290608"/>
            <a:ext cx="614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Data </a:t>
            </a:r>
            <a:r>
              <a:rPr lang="en-US" altLang="ko-KR" sz="28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OverSampling</a:t>
            </a:r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Model 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검증</a:t>
            </a:r>
          </a:p>
        </p:txBody>
      </p:sp>
    </p:spTree>
    <p:extLst>
      <p:ext uri="{BB962C8B-B14F-4D97-AF65-F5344CB8AC3E}">
        <p14:creationId xmlns:p14="http://schemas.microsoft.com/office/powerpoint/2010/main" val="325581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2"/>
    </mc:Choice>
    <mc:Fallback xmlns="">
      <p:transition spd="slow" advTm="1794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FBEB5-BD5B-9A5F-A50D-54A635972BB3}"/>
              </a:ext>
            </a:extLst>
          </p:cNvPr>
          <p:cNvSpPr txBox="1"/>
          <p:nvPr/>
        </p:nvSpPr>
        <p:spPr>
          <a:xfrm>
            <a:off x="258236" y="290608"/>
            <a:ext cx="693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PCA + Data </a:t>
            </a:r>
            <a:r>
              <a:rPr lang="en-US" altLang="ko-KR" sz="28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OverSampling</a:t>
            </a:r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Model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검증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A855E-3BAB-7E35-F156-3720AFA531C2}"/>
              </a:ext>
            </a:extLst>
          </p:cNvPr>
          <p:cNvSpPr txBox="1"/>
          <p:nvPr/>
        </p:nvSpPr>
        <p:spPr>
          <a:xfrm>
            <a:off x="5497991" y="3433482"/>
            <a:ext cx="355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Test Report 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24EBF-AB4A-41E3-6235-B99CBB523311}"/>
              </a:ext>
            </a:extLst>
          </p:cNvPr>
          <p:cNvSpPr txBox="1"/>
          <p:nvPr/>
        </p:nvSpPr>
        <p:spPr>
          <a:xfrm>
            <a:off x="5335785" y="6290393"/>
            <a:ext cx="355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Validation report &gt;</a:t>
            </a:r>
            <a:endParaRPr lang="ko-KR" altLang="en-US" sz="1200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ADB1FFB-FCFE-D9B9-357F-7A2E4289E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77335"/>
              </p:ext>
            </p:extLst>
          </p:nvPr>
        </p:nvGraphicFramePr>
        <p:xfrm>
          <a:off x="2514210" y="1011135"/>
          <a:ext cx="71635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95">
                  <a:extLst>
                    <a:ext uri="{9D8B030D-6E8A-4147-A177-3AD203B41FA5}">
                      <a16:colId xmlns:a16="http://schemas.microsoft.com/office/drawing/2014/main" val="3358988624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2051134589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570416237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138863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3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78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Macro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6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Weighted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678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19F133-FE87-0B2C-DCA3-E7F1E692C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63587"/>
              </p:ext>
            </p:extLst>
          </p:nvPr>
        </p:nvGraphicFramePr>
        <p:xfrm>
          <a:off x="2514210" y="3887917"/>
          <a:ext cx="71635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95">
                  <a:extLst>
                    <a:ext uri="{9D8B030D-6E8A-4147-A177-3AD203B41FA5}">
                      <a16:colId xmlns:a16="http://schemas.microsoft.com/office/drawing/2014/main" val="3358988624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2051134589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570416237"/>
                    </a:ext>
                  </a:extLst>
                </a:gridCol>
                <a:gridCol w="1790895">
                  <a:extLst>
                    <a:ext uri="{9D8B030D-6E8A-4147-A177-3AD203B41FA5}">
                      <a16:colId xmlns:a16="http://schemas.microsoft.com/office/drawing/2014/main" val="138863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3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78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11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Macro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6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Weighted Avg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06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58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84"/>
    </mc:Choice>
    <mc:Fallback xmlns="">
      <p:transition spd="slow" advTm="1978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961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FBEB5-BD5B-9A5F-A50D-54A635972BB3}"/>
              </a:ext>
            </a:extLst>
          </p:cNvPr>
          <p:cNvSpPr txBox="1"/>
          <p:nvPr/>
        </p:nvSpPr>
        <p:spPr>
          <a:xfrm>
            <a:off x="258236" y="290608"/>
            <a:ext cx="7021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PCA + Data </a:t>
            </a:r>
            <a:r>
              <a:rPr lang="en-US" altLang="ko-KR" sz="2800" b="1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OverSampling</a:t>
            </a:r>
            <a:r>
              <a:rPr lang="en-US" altLang="ko-KR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Model</a:t>
            </a:r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 검증</a:t>
            </a:r>
          </a:p>
          <a:p>
            <a:endParaRPr lang="ko-KR" altLang="en-US" sz="28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ED244-1FF3-8F92-69AB-1A7C07745360}"/>
              </a:ext>
            </a:extLst>
          </p:cNvPr>
          <p:cNvSpPr txBox="1"/>
          <p:nvPr/>
        </p:nvSpPr>
        <p:spPr>
          <a:xfrm>
            <a:off x="302196" y="975901"/>
            <a:ext cx="1132833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PCA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와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OverSampling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을 합쳐 한 결과 성능은 오히려 하향되었다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PCA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로 모델 자체의 성능을 향상시키는 것은 불가능한가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734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00"/>
    </mc:Choice>
    <mc:Fallback xmlns="">
      <p:transition spd="slow" advTm="134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302196" y="26007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결론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29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21C8E9D-A951-9CCD-9B26-C115F63B8D94}"/>
              </a:ext>
            </a:extLst>
          </p:cNvPr>
          <p:cNvGraphicFramePr>
            <a:graphicFrameLocks noGrp="1"/>
          </p:cNvGraphicFramePr>
          <p:nvPr/>
        </p:nvGraphicFramePr>
        <p:xfrm>
          <a:off x="1511657" y="1054880"/>
          <a:ext cx="4118178" cy="3057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726">
                  <a:extLst>
                    <a:ext uri="{9D8B030D-6E8A-4147-A177-3AD203B41FA5}">
                      <a16:colId xmlns:a16="http://schemas.microsoft.com/office/drawing/2014/main" val="4008972617"/>
                    </a:ext>
                  </a:extLst>
                </a:gridCol>
                <a:gridCol w="1372726">
                  <a:extLst>
                    <a:ext uri="{9D8B030D-6E8A-4147-A177-3AD203B41FA5}">
                      <a16:colId xmlns:a16="http://schemas.microsoft.com/office/drawing/2014/main" val="2544736055"/>
                    </a:ext>
                  </a:extLst>
                </a:gridCol>
                <a:gridCol w="1372726">
                  <a:extLst>
                    <a:ext uri="{9D8B030D-6E8A-4147-A177-3AD203B41FA5}">
                      <a16:colId xmlns:a16="http://schemas.microsoft.com/office/drawing/2014/main" val="936021821"/>
                    </a:ext>
                  </a:extLst>
                </a:gridCol>
              </a:tblGrid>
              <a:tr h="334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Recall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Train_Time</a:t>
                      </a:r>
                      <a:r>
                        <a:rPr lang="en-US" altLang="ko-KR" sz="1400" dirty="0"/>
                        <a:t>(s)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623715"/>
                  </a:ext>
                </a:extLst>
              </a:tr>
              <a:tr h="334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Original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0.370787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4.533014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98717"/>
                  </a:ext>
                </a:extLst>
              </a:tr>
              <a:tr h="334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PCA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0.000000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1.236013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703862"/>
                  </a:ext>
                </a:extLst>
              </a:tr>
              <a:tr h="5851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/>
                        <a:t>Oversampling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0.438202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8.763048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68090"/>
                  </a:ext>
                </a:extLst>
              </a:tr>
              <a:tr h="1074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/>
                        <a:t>PCA </a:t>
                      </a: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/>
                        <a:t>+ Oversampling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40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0.415730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4000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3.657486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9469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24272D0-5849-B01F-9AEE-AB4F7BD4FFA3}"/>
              </a:ext>
            </a:extLst>
          </p:cNvPr>
          <p:cNvSpPr txBox="1"/>
          <p:nvPr/>
        </p:nvSpPr>
        <p:spPr>
          <a:xfrm>
            <a:off x="1511657" y="4669518"/>
            <a:ext cx="6207736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Scaling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외에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아무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전처리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하지 않은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Original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모델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PCA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를 통해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feature extraction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을 진행한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PCA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모델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OverSampling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을 통해 데이터 불균형 문제를 해결한 모델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OverSampling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이후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PCA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를 진행한 모델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E05B18-BFE0-773C-7159-2DD05F18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94" y="897584"/>
            <a:ext cx="3378391" cy="340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15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96"/>
    </mc:Choice>
    <mc:Fallback xmlns="">
      <p:transition spd="slow" advTm="470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5459C-FA8D-4C47-97C6-5411764261A1}"/>
              </a:ext>
            </a:extLst>
          </p:cNvPr>
          <p:cNvSpPr txBox="1"/>
          <p:nvPr/>
        </p:nvSpPr>
        <p:spPr>
          <a:xfrm>
            <a:off x="1446939" y="2587551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5C9756-7B87-999A-7C1D-B89861EB296A}"/>
              </a:ext>
            </a:extLst>
          </p:cNvPr>
          <p:cNvSpPr txBox="1"/>
          <p:nvPr/>
        </p:nvSpPr>
        <p:spPr>
          <a:xfrm>
            <a:off x="3996703" y="3362501"/>
            <a:ext cx="13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6D6DA-662B-4E61-DD37-126BC1B6DD79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 Bold" panose="00000800000000000000" pitchFamily="2" charset="-127"/>
              </a:rPr>
              <a:t>프로젝트 진행 절차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F14ACC0-7103-CE94-C4D3-A952C66F1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603327"/>
              </p:ext>
            </p:extLst>
          </p:nvPr>
        </p:nvGraphicFramePr>
        <p:xfrm>
          <a:off x="917017" y="1638207"/>
          <a:ext cx="10285021" cy="4187252"/>
        </p:xfrm>
        <a:graphic>
          <a:graphicData uri="http://schemas.openxmlformats.org/drawingml/2006/table">
            <a:tbl>
              <a:tblPr firstRow="1" lastRow="1" bandRow="1">
                <a:tableStyleId>{69012ECD-51FC-41F1-AA8D-1B2483CD663E}</a:tableStyleId>
              </a:tblPr>
              <a:tblGrid>
                <a:gridCol w="3598388">
                  <a:extLst>
                    <a:ext uri="{9D8B030D-6E8A-4147-A177-3AD203B41FA5}">
                      <a16:colId xmlns:a16="http://schemas.microsoft.com/office/drawing/2014/main" val="719821312"/>
                    </a:ext>
                  </a:extLst>
                </a:gridCol>
                <a:gridCol w="2642329">
                  <a:extLst>
                    <a:ext uri="{9D8B030D-6E8A-4147-A177-3AD203B41FA5}">
                      <a16:colId xmlns:a16="http://schemas.microsoft.com/office/drawing/2014/main" val="752343534"/>
                    </a:ext>
                  </a:extLst>
                </a:gridCol>
                <a:gridCol w="4044304">
                  <a:extLst>
                    <a:ext uri="{9D8B030D-6E8A-4147-A177-3AD203B41FA5}">
                      <a16:colId xmlns:a16="http://schemas.microsoft.com/office/drawing/2014/main" val="2556445142"/>
                    </a:ext>
                  </a:extLst>
                </a:gridCol>
              </a:tblGrid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28250"/>
                  </a:ext>
                </a:extLst>
              </a:tr>
              <a:tr h="935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기초 이론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6/19 ~ 6/26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통계 기초 이론 학습</a:t>
                      </a:r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머신러닝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기초 이론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7836738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탐색적 데이터 분석</a:t>
                      </a:r>
                      <a:r>
                        <a:rPr lang="en-US" altLang="ko-KR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(EDA)</a:t>
                      </a:r>
                      <a:endParaRPr lang="ko-KR" altLang="en-US" dirty="0">
                        <a:solidFill>
                          <a:srgbClr val="4472C4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6/26 ~ 6/29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735154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데이터 </a:t>
                      </a:r>
                      <a:r>
                        <a:rPr lang="ko-KR" altLang="en-US" dirty="0" err="1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전처리</a:t>
                      </a:r>
                      <a:endParaRPr lang="ko-KR" altLang="en-US" dirty="0">
                        <a:solidFill>
                          <a:srgbClr val="4472C4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6/30 ~ 7/3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이상치 제거 및 정규화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453356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모델링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7/4 ~ 7/7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모델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84172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472C4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PCA</a:t>
                      </a:r>
                      <a:endParaRPr lang="ko-KR" altLang="en-US" dirty="0">
                        <a:solidFill>
                          <a:srgbClr val="4472C4"/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7/8 ~ 7/12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PCA </a:t>
                      </a:r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및 </a:t>
                      </a:r>
                      <a:r>
                        <a:rPr lang="en-US" altLang="ko-KR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OverSampling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851722"/>
                  </a:ext>
                </a:extLst>
              </a:tr>
              <a:tr h="541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총 진행 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6/26 ~ 7/12</a:t>
                      </a:r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186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9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30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053148"/>
            <a:ext cx="11049294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어떤 독립변수가 </a:t>
            </a:r>
            <a:r>
              <a:rPr lang="ko-KR" altLang="en-US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설명력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이 높은가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?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어떤 변수를 이용하여 모델을 학습시킬 것인가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?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변수 추출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(Feature Extraction)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을 통해 설명력이 높은 변수들만 찾아 사용해야 할 것이다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PCA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가 모델의 성능을 직접적으로 높여주는 것은 아니지만 핵심 변수만 추출해서 모델을 구현하는 것에는 유용하게 사용할 수 있다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축소할 차원을 어떻게 조정할 것인가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F174AE2-23AD-F1D4-7F59-6C33FA072A64}"/>
              </a:ext>
            </a:extLst>
          </p:cNvPr>
          <p:cNvSpPr/>
          <p:nvPr/>
        </p:nvSpPr>
        <p:spPr>
          <a:xfrm>
            <a:off x="5472402" y="2335611"/>
            <a:ext cx="623598" cy="860612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C2B95-FF63-AF2F-6F44-C8BD9DAF910B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9992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27"/>
    </mc:Choice>
    <mc:Fallback xmlns="">
      <p:transition spd="slow" advTm="4302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31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053149"/>
            <a:ext cx="11049294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Overfitting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문제를 어떻게 예방할 것인가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Data Oversampling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을 이용하여 데이터 불균형 문제를 해결한다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Cross</a:t>
            </a:r>
            <a:r>
              <a:rPr lang="ko-KR" altLang="en-US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Validation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을 통해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Overfitting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 문제를 예방한다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F174AE2-23AD-F1D4-7F59-6C33FA072A64}"/>
              </a:ext>
            </a:extLst>
          </p:cNvPr>
          <p:cNvSpPr/>
          <p:nvPr/>
        </p:nvSpPr>
        <p:spPr>
          <a:xfrm>
            <a:off x="5747729" y="2568388"/>
            <a:ext cx="623598" cy="860612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C2B95-FF63-AF2F-6F44-C8BD9DAF910B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8319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64"/>
    </mc:Choice>
    <mc:Fallback xmlns="">
      <p:transition spd="slow" advTm="1836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32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0203D-C67F-0ED4-4720-97222B7B9EAA}"/>
              </a:ext>
            </a:extLst>
          </p:cNvPr>
          <p:cNvSpPr txBox="1"/>
          <p:nvPr/>
        </p:nvSpPr>
        <p:spPr>
          <a:xfrm>
            <a:off x="258236" y="1053149"/>
            <a:ext cx="11049294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과적합을 완전히 극복하기 위해 정교한 </a:t>
            </a:r>
            <a:r>
              <a:rPr lang="ko-KR" altLang="en-US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하이퍼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 파라미터 교정이 필요하다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GridSearch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를 통해 </a:t>
            </a:r>
            <a:r>
              <a:rPr lang="ko-KR" altLang="en-US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하이퍼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 파라미터를 조정한다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Cross Validation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을 통해 과적합을 예방한다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이를 이용하여 응용 기술 과정에서 모델 고도화를 진행한다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C2B95-FF63-AF2F-6F44-C8BD9DAF910B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146565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0"/>
    </mc:Choice>
    <mc:Fallback xmlns="">
      <p:transition spd="slow" advTm="3062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4812878" y="3075057"/>
            <a:ext cx="256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000" b="1" dirty="0">
                <a:solidFill>
                  <a:schemeClr val="accent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.</a:t>
            </a:r>
            <a:endParaRPr lang="ko-KR" altLang="en-US" sz="4000" b="1" dirty="0">
              <a:solidFill>
                <a:schemeClr val="accent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33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84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861171-43F6-BC28-3356-964841DBF30C}"/>
              </a:ext>
            </a:extLst>
          </p:cNvPr>
          <p:cNvSpPr/>
          <p:nvPr/>
        </p:nvSpPr>
        <p:spPr>
          <a:xfrm>
            <a:off x="0" y="2463938"/>
            <a:ext cx="12192000" cy="1639171"/>
          </a:xfrm>
          <a:prstGeom prst="rect">
            <a:avLst/>
          </a:prstGeom>
          <a:gradFill>
            <a:gsLst>
              <a:gs pos="0">
                <a:srgbClr val="A0D1F9">
                  <a:alpha val="10000"/>
                </a:srgbClr>
              </a:gs>
              <a:gs pos="100000">
                <a:srgbClr val="A0D1F9">
                  <a:lumMod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4258ED8-3AE1-9680-C36A-C1F3B46F7828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E4C21B-8311-8759-ECF7-DFBF5064B1CF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 Bold" panose="00000800000000000000" pitchFamily="2" charset="-127"/>
              </a:rPr>
              <a:t>선정 이유 및 기대 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ACA0D-B9F9-FC9F-4AD5-01A5C75F1FDC}"/>
              </a:ext>
            </a:extLst>
          </p:cNvPr>
          <p:cNvSpPr txBox="1"/>
          <p:nvPr/>
        </p:nvSpPr>
        <p:spPr>
          <a:xfrm>
            <a:off x="8435039" y="4883726"/>
            <a:ext cx="2763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- 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시간과 비용의 최소화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- 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높은 정확도</a:t>
            </a:r>
          </a:p>
        </p:txBody>
      </p:sp>
      <p:pic>
        <p:nvPicPr>
          <p:cNvPr id="6" name="Picture 2" descr="Vector isometric business concepts businessmen and business woman in different situations online cooperation agreement success sgoal achievement financing of projects online consultation partnership">
            <a:extLst>
              <a:ext uri="{FF2B5EF4-FFF2-40B4-BE49-F238E27FC236}">
                <a16:creationId xmlns:a16="http://schemas.microsoft.com/office/drawing/2014/main" id="{AD925F3B-325A-555F-A1A8-00CF2DAD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6" t="4398" r="1019" b="52537"/>
          <a:stretch/>
        </p:blipFill>
        <p:spPr bwMode="auto">
          <a:xfrm>
            <a:off x="8518165" y="1984663"/>
            <a:ext cx="2597731" cy="2597728"/>
          </a:xfrm>
          <a:prstGeom prst="roundRect">
            <a:avLst>
              <a:gd name="adj" fmla="val 7067"/>
            </a:avLst>
          </a:prstGeom>
          <a:noFill/>
          <a:ln w="19050">
            <a:solidFill>
              <a:srgbClr val="A0D1F9"/>
            </a:solidFill>
          </a:ln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ector isometric business concepts businessmen and business woman in different situations online cooperation agreement success sgoal achievement financing of projects online consultation partnership">
            <a:extLst>
              <a:ext uri="{FF2B5EF4-FFF2-40B4-BE49-F238E27FC236}">
                <a16:creationId xmlns:a16="http://schemas.microsoft.com/office/drawing/2014/main" id="{5455E2AC-6F1B-4E05-8D42-BF710E791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400" b="-400"/>
          <a:stretch/>
        </p:blipFill>
        <p:spPr bwMode="auto">
          <a:xfrm>
            <a:off x="4760662" y="1984663"/>
            <a:ext cx="2597731" cy="2597728"/>
          </a:xfrm>
          <a:prstGeom prst="roundRect">
            <a:avLst>
              <a:gd name="adj" fmla="val 7867"/>
            </a:avLst>
          </a:prstGeom>
          <a:noFill/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0C93A-ED37-E440-AC91-B14CB6B96C6B}"/>
              </a:ext>
            </a:extLst>
          </p:cNvPr>
          <p:cNvSpPr txBox="1"/>
          <p:nvPr/>
        </p:nvSpPr>
        <p:spPr>
          <a:xfrm>
            <a:off x="4714009" y="4883726"/>
            <a:ext cx="2763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높은 정확도와 성능을 가진 </a:t>
            </a:r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머신러닝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모델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F55BE-0AA7-02EC-48D0-91AB03D42F96}"/>
              </a:ext>
            </a:extLst>
          </p:cNvPr>
          <p:cNvSpPr txBox="1"/>
          <p:nvPr/>
        </p:nvSpPr>
        <p:spPr>
          <a:xfrm>
            <a:off x="949895" y="4883726"/>
            <a:ext cx="2763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대량의 스마트폰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불량품 검사 항목 및 종류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EF54C-9CB0-4E1D-035B-933111705FD7}"/>
              </a:ext>
            </a:extLst>
          </p:cNvPr>
          <p:cNvSpPr txBox="1"/>
          <p:nvPr/>
        </p:nvSpPr>
        <p:spPr>
          <a:xfrm>
            <a:off x="1449191" y="1468661"/>
            <a:ext cx="170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0386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[ </a:t>
            </a:r>
            <a:r>
              <a:rPr lang="ko-KR" altLang="en-US" dirty="0">
                <a:solidFill>
                  <a:srgbClr val="20386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선정 이유 </a:t>
            </a:r>
            <a:r>
              <a:rPr lang="en-US" altLang="ko-KR" dirty="0">
                <a:solidFill>
                  <a:srgbClr val="20386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]</a:t>
            </a:r>
            <a:endParaRPr lang="ko-KR" altLang="en-US" dirty="0">
              <a:solidFill>
                <a:srgbClr val="20386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3F0CED-528E-D294-74DD-213A9D8FA372}"/>
              </a:ext>
            </a:extLst>
          </p:cNvPr>
          <p:cNvSpPr txBox="1"/>
          <p:nvPr/>
        </p:nvSpPr>
        <p:spPr>
          <a:xfrm>
            <a:off x="8435039" y="1468661"/>
            <a:ext cx="276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0386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[ </a:t>
            </a:r>
            <a:r>
              <a:rPr lang="ko-KR" altLang="en-US" dirty="0">
                <a:solidFill>
                  <a:srgbClr val="20386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기대 효과 </a:t>
            </a:r>
            <a:r>
              <a:rPr lang="en-US" altLang="ko-KR" dirty="0">
                <a:solidFill>
                  <a:srgbClr val="20386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]</a:t>
            </a:r>
            <a:endParaRPr lang="ko-KR" altLang="en-US" dirty="0">
              <a:solidFill>
                <a:srgbClr val="20386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028" name="Picture 4" descr="Isometric business concepts businessmen and business woman in different situations online cooperation agreement success sgoal achievement financing of projects online consultation partnership">
            <a:extLst>
              <a:ext uri="{FF2B5EF4-FFF2-40B4-BE49-F238E27FC236}">
                <a16:creationId xmlns:a16="http://schemas.microsoft.com/office/drawing/2014/main" id="{AAAEE419-6F84-EF94-858A-0A4897D2A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0" r="51380"/>
          <a:stretch/>
        </p:blipFill>
        <p:spPr bwMode="auto">
          <a:xfrm>
            <a:off x="1033020" y="1984663"/>
            <a:ext cx="2597731" cy="2597731"/>
          </a:xfrm>
          <a:prstGeom prst="roundRect">
            <a:avLst>
              <a:gd name="adj" fmla="val 6631"/>
            </a:avLst>
          </a:prstGeom>
          <a:noFill/>
          <a:ln w="19050">
            <a:solidFill>
              <a:srgbClr val="A0D1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04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643F21-B026-3D88-DABE-8CBB11554CF8}"/>
              </a:ext>
            </a:extLst>
          </p:cNvPr>
          <p:cNvSpPr txBox="1"/>
          <p:nvPr/>
        </p:nvSpPr>
        <p:spPr>
          <a:xfrm>
            <a:off x="419232" y="1910324"/>
            <a:ext cx="113535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데이터 소개 및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90DA0C-F0DD-7907-1373-B3E9CE4808A8}"/>
              </a:ext>
            </a:extLst>
          </p:cNvPr>
          <p:cNvSpPr/>
          <p:nvPr/>
        </p:nvSpPr>
        <p:spPr>
          <a:xfrm>
            <a:off x="335081" y="1533838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171952-EDF4-4B7B-B069-64CC77BEDEC7}"/>
              </a:ext>
            </a:extLst>
          </p:cNvPr>
          <p:cNvSpPr/>
          <p:nvPr/>
        </p:nvSpPr>
        <p:spPr>
          <a:xfrm>
            <a:off x="335081" y="3231151"/>
            <a:ext cx="11521838" cy="5481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3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8"/>
    </mc:Choice>
    <mc:Fallback xmlns="">
      <p:transition spd="slow" advTm="1361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CB85D-0579-4FBF-BC25-9BCE46464D45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데이터 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CDF58-FAA8-4E6B-BB94-393A696E563C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CF87E365-5840-4B7D-B967-F2C9E86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6525"/>
            <a:ext cx="2743200" cy="365125"/>
          </a:xfrm>
        </p:spPr>
        <p:txBody>
          <a:bodyPr/>
          <a:lstStyle/>
          <a:p>
            <a:fld id="{97237847-E921-4C01-8354-BEEDB063B9F9}" type="slidenum">
              <a:rPr lang="ko-KR" altLang="en-US" smtClean="0">
                <a:solidFill>
                  <a:schemeClr val="tx1"/>
                </a:solidFill>
              </a:rPr>
              <a:pPr/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C675F-7E74-7277-72C2-57F8C77D3694}"/>
              </a:ext>
            </a:extLst>
          </p:cNvPr>
          <p:cNvSpPr txBox="1"/>
          <p:nvPr/>
        </p:nvSpPr>
        <p:spPr>
          <a:xfrm>
            <a:off x="0" y="4370852"/>
            <a:ext cx="121920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rPr>
              <a:t>스마트폰 완제품은 출하 전 다단계 검사를 거침</a:t>
            </a:r>
            <a:endParaRPr lang="en-US" altLang="ko-KR" sz="18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Light" panose="000003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검사 공정에서 발생하는 센서데이터를 활용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많은 검사 결과를 사람이 일일이 분석하는 것은 시간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비용 측면에서 어려움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정상과 이상을 분류하는 모델을 구축하여 검사공정 지능화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5D2AD-A1E7-8731-A3D2-5CF6FB26AA1F}"/>
              </a:ext>
            </a:extLst>
          </p:cNvPr>
          <p:cNvSpPr txBox="1"/>
          <p:nvPr/>
        </p:nvSpPr>
        <p:spPr>
          <a:xfrm>
            <a:off x="3751124" y="2734805"/>
            <a:ext cx="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도금액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003F41-05C9-D3A4-82F6-A824FC7ABDED}"/>
              </a:ext>
            </a:extLst>
          </p:cNvPr>
          <p:cNvSpPr txBox="1"/>
          <p:nvPr/>
        </p:nvSpPr>
        <p:spPr>
          <a:xfrm>
            <a:off x="3769010" y="3862228"/>
            <a:ext cx="2078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&lt; </a:t>
            </a:r>
            <a:r>
              <a:rPr lang="ko-KR" altLang="en-US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휴대폰 검사 공정 예시</a:t>
            </a:r>
            <a:r>
              <a:rPr lang="en-US" altLang="ko-KR" sz="1200" b="1" dirty="0">
                <a:latin typeface="돋움" panose="020B0600000101010101" pitchFamily="50" charset="-127"/>
                <a:ea typeface="돋움" panose="020B0600000101010101" pitchFamily="50" charset="-127"/>
              </a:rPr>
              <a:t> &gt;</a:t>
            </a:r>
            <a:endParaRPr lang="ko-KR" altLang="en-US" sz="1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07301-0480-8C57-8BDA-64894ED0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217" y="1083011"/>
            <a:ext cx="5934903" cy="2495898"/>
          </a:xfrm>
          <a:prstGeom prst="rect">
            <a:avLst/>
          </a:prstGeom>
        </p:spPr>
      </p:pic>
      <p:pic>
        <p:nvPicPr>
          <p:cNvPr id="1026" name="Picture 2" descr="코로나19 급속 확산]삼성전자, 구미사업장 재가동... 갤럭시Z 플립 생산 재개 - 전자신문">
            <a:extLst>
              <a:ext uri="{FF2B5EF4-FFF2-40B4-BE49-F238E27FC236}">
                <a16:creationId xmlns:a16="http://schemas.microsoft.com/office/drawing/2014/main" id="{FFEE31D6-7042-60A4-F06E-9B148316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" y="1447082"/>
            <a:ext cx="4306692" cy="208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78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8"/>
    </mc:Choice>
    <mc:Fallback xmlns="">
      <p:transition spd="slow" advTm="4714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E09CAC-2782-7622-07CB-B15A8830C6D1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탐색적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52A72D-1DE4-F99F-E324-60C745BF099E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D6330D3-EBD1-A056-FF44-2C014284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5" y="1153481"/>
            <a:ext cx="9743471" cy="3772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6AB1C6-C044-12EC-2209-0AB2752F839B}"/>
              </a:ext>
            </a:extLst>
          </p:cNvPr>
          <p:cNvSpPr txBox="1"/>
          <p:nvPr/>
        </p:nvSpPr>
        <p:spPr>
          <a:xfrm>
            <a:off x="411480" y="5128610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방대한 데이터 량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→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 또는 시계열 데이터는 없음</a:t>
            </a:r>
          </a:p>
        </p:txBody>
      </p:sp>
    </p:spTree>
    <p:extLst>
      <p:ext uri="{BB962C8B-B14F-4D97-AF65-F5344CB8AC3E}">
        <p14:creationId xmlns:p14="http://schemas.microsoft.com/office/powerpoint/2010/main" val="135029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79"/>
    </mc:Choice>
    <mc:Fallback xmlns="">
      <p:transition spd="slow" advTm="2297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4E09DF-BEB8-ECED-7947-AAA0F2FC73FB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탐색적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132DE1-A64B-2DDC-CE88-559D48D84C64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C0A053-8D2B-7120-27C0-8A6FE949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6" y="1242457"/>
            <a:ext cx="4594411" cy="351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4F48283-D526-E371-9444-82AC34B3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781" y="1376131"/>
            <a:ext cx="5193665" cy="519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C5CE0A-33F2-5199-F673-D0ABD8EA36F0}"/>
              </a:ext>
            </a:extLst>
          </p:cNvPr>
          <p:cNvSpPr/>
          <p:nvPr/>
        </p:nvSpPr>
        <p:spPr>
          <a:xfrm>
            <a:off x="5358203" y="1387420"/>
            <a:ext cx="5260133" cy="462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539C3-0FFC-C4AD-BBFE-49CA511E978C}"/>
              </a:ext>
            </a:extLst>
          </p:cNvPr>
          <p:cNvSpPr txBox="1"/>
          <p:nvPr/>
        </p:nvSpPr>
        <p:spPr>
          <a:xfrm>
            <a:off x="720090" y="4969212"/>
            <a:ext cx="4011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클래스 내 데이터 불균형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→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비율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10000 : 642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연속 데이터와 불연속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→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 분포 형태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연속 데이터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690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27"/>
    </mc:Choice>
    <mc:Fallback xmlns="">
      <p:transition spd="slow" advTm="3982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EA6411-9975-44C7-4FFE-6C57B4C11FD4}"/>
              </a:ext>
            </a:extLst>
          </p:cNvPr>
          <p:cNvCxnSpPr>
            <a:cxnSpLocks/>
          </p:cNvCxnSpPr>
          <p:nvPr/>
        </p:nvCxnSpPr>
        <p:spPr>
          <a:xfrm>
            <a:off x="302196" y="766532"/>
            <a:ext cx="11514664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D25B3E-81DF-79E7-8A9B-E607E7A23E38}"/>
              </a:ext>
            </a:extLst>
          </p:cNvPr>
          <p:cNvGrpSpPr/>
          <p:nvPr/>
        </p:nvGrpSpPr>
        <p:grpSpPr>
          <a:xfrm>
            <a:off x="5523538" y="1093084"/>
            <a:ext cx="4323643" cy="5033582"/>
            <a:chOff x="1005300" y="1250928"/>
            <a:chExt cx="4323643" cy="503358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A67523-B50B-5338-D334-68A02D56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0" y="1298223"/>
              <a:ext cx="4323643" cy="498628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2CB8B4-19B3-8862-4955-710CEC6CEBCF}"/>
                </a:ext>
              </a:extLst>
            </p:cNvPr>
            <p:cNvSpPr txBox="1"/>
            <p:nvPr/>
          </p:nvSpPr>
          <p:spPr>
            <a:xfrm>
              <a:off x="2224499" y="1250928"/>
              <a:ext cx="18852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effectLst/>
                  <a:latin typeface="돋움" panose="020B0600000101010101" pitchFamily="50" charset="-127"/>
                  <a:ea typeface="돋움" panose="020B0600000101010101" pitchFamily="50" charset="-127"/>
                </a:rPr>
                <a:t>Correlation of Features</a:t>
              </a:r>
            </a:p>
          </p:txBody>
        </p:sp>
      </p:grpSp>
      <p:pic>
        <p:nvPicPr>
          <p:cNvPr id="11" name="Picture 6">
            <a:extLst>
              <a:ext uri="{FF2B5EF4-FFF2-40B4-BE49-F238E27FC236}">
                <a16:creationId xmlns:a16="http://schemas.microsoft.com/office/drawing/2014/main" id="{EEA654B0-CF17-6D41-AB93-D4D5CC3F8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3" y="1093084"/>
            <a:ext cx="4923531" cy="394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AD555A-40FA-D13A-D984-2D6BF82B6665}"/>
              </a:ext>
            </a:extLst>
          </p:cNvPr>
          <p:cNvSpPr txBox="1"/>
          <p:nvPr/>
        </p:nvSpPr>
        <p:spPr>
          <a:xfrm>
            <a:off x="754380" y="5223510"/>
            <a:ext cx="401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 데이터 확인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변수간 관계성 확인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→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변수간 일부 상관 관계 확인 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80011-BD7B-8CEF-0788-3A9D65443557}"/>
              </a:ext>
            </a:extLst>
          </p:cNvPr>
          <p:cNvSpPr txBox="1"/>
          <p:nvPr/>
        </p:nvSpPr>
        <p:spPr>
          <a:xfrm>
            <a:off x="258236" y="290608"/>
            <a:ext cx="812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KoPubWorld돋움체 Bold" panose="00000800000000000000" pitchFamily="2" charset="-127"/>
              </a:rPr>
              <a:t>탐색적 분석</a:t>
            </a:r>
          </a:p>
        </p:txBody>
      </p:sp>
    </p:spTree>
    <p:extLst>
      <p:ext uri="{BB962C8B-B14F-4D97-AF65-F5344CB8AC3E}">
        <p14:creationId xmlns:p14="http://schemas.microsoft.com/office/powerpoint/2010/main" val="63087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88"/>
    </mc:Choice>
    <mc:Fallback xmlns="">
      <p:transition spd="slow" advTm="35788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7262</TotalTime>
  <Words>2157</Words>
  <Application>Microsoft Office PowerPoint</Application>
  <PresentationFormat>와이드스크린</PresentationFormat>
  <Paragraphs>465</Paragraphs>
  <Slides>33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나눔스퀘어_ac</vt:lpstr>
      <vt:lpstr>KoPubWorld돋움체 Bold</vt:lpstr>
      <vt:lpstr>돋움</vt:lpstr>
      <vt:lpstr>맑은 고딕</vt:lpstr>
      <vt:lpstr>Arial</vt:lpstr>
      <vt:lpstr>나눔스퀘어OTF_ac Bold</vt:lpstr>
      <vt:lpstr>나눔스퀘어_ac Bold</vt:lpstr>
      <vt:lpstr>Wingdings</vt:lpstr>
      <vt:lpstr>KoPubWorld돋움체 Medium</vt:lpstr>
      <vt:lpstr>나눔스퀘어OTF_ac ExtraBold</vt:lpstr>
      <vt:lpstr>나눔스퀘어_ac ExtraBold</vt:lpstr>
      <vt:lpstr>나눔스퀘어_ac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변준현(2016314018)</dc:creator>
  <cp:lastModifiedBy>남도형(2018314010)</cp:lastModifiedBy>
  <cp:revision>150</cp:revision>
  <dcterms:created xsi:type="dcterms:W3CDTF">2021-09-04T12:10:35Z</dcterms:created>
  <dcterms:modified xsi:type="dcterms:W3CDTF">2024-12-18T07:04:47Z</dcterms:modified>
</cp:coreProperties>
</file>